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802" r:id="rId1"/>
  </p:sldMasterIdLst>
  <p:notesMasterIdLst>
    <p:notesMasterId r:id="rId63"/>
  </p:notesMasterIdLst>
  <p:handoutMasterIdLst>
    <p:handoutMasterId r:id="rId64"/>
  </p:handoutMasterIdLst>
  <p:sldIdLst>
    <p:sldId id="377" r:id="rId2"/>
    <p:sldId id="258" r:id="rId3"/>
    <p:sldId id="314" r:id="rId4"/>
    <p:sldId id="261" r:id="rId5"/>
    <p:sldId id="498" r:id="rId6"/>
    <p:sldId id="535" r:id="rId7"/>
    <p:sldId id="394" r:id="rId8"/>
    <p:sldId id="465" r:id="rId9"/>
    <p:sldId id="319" r:id="rId10"/>
    <p:sldId id="311" r:id="rId11"/>
    <p:sldId id="310" r:id="rId12"/>
    <p:sldId id="499" r:id="rId13"/>
    <p:sldId id="524" r:id="rId14"/>
    <p:sldId id="532" r:id="rId15"/>
    <p:sldId id="528" r:id="rId16"/>
    <p:sldId id="534" r:id="rId17"/>
    <p:sldId id="530" r:id="rId18"/>
    <p:sldId id="531" r:id="rId19"/>
    <p:sldId id="539" r:id="rId20"/>
    <p:sldId id="540" r:id="rId21"/>
    <p:sldId id="541" r:id="rId22"/>
    <p:sldId id="473" r:id="rId23"/>
    <p:sldId id="542" r:id="rId24"/>
    <p:sldId id="543" r:id="rId25"/>
    <p:sldId id="544" r:id="rId26"/>
    <p:sldId id="546" r:id="rId27"/>
    <p:sldId id="547" r:id="rId28"/>
    <p:sldId id="548" r:id="rId29"/>
    <p:sldId id="545" r:id="rId30"/>
    <p:sldId id="476" r:id="rId31"/>
    <p:sldId id="475" r:id="rId32"/>
    <p:sldId id="477" r:id="rId33"/>
    <p:sldId id="481" r:id="rId34"/>
    <p:sldId id="482" r:id="rId35"/>
    <p:sldId id="508" r:id="rId36"/>
    <p:sldId id="525" r:id="rId37"/>
    <p:sldId id="549" r:id="rId38"/>
    <p:sldId id="550" r:id="rId39"/>
    <p:sldId id="551" r:id="rId40"/>
    <p:sldId id="491" r:id="rId41"/>
    <p:sldId id="552" r:id="rId42"/>
    <p:sldId id="553" r:id="rId43"/>
    <p:sldId id="492" r:id="rId44"/>
    <p:sldId id="497" r:id="rId45"/>
    <p:sldId id="496" r:id="rId46"/>
    <p:sldId id="500" r:id="rId47"/>
    <p:sldId id="372" r:id="rId48"/>
    <p:sldId id="321" r:id="rId49"/>
    <p:sldId id="334" r:id="rId50"/>
    <p:sldId id="503" r:id="rId51"/>
    <p:sldId id="376" r:id="rId52"/>
    <p:sldId id="536" r:id="rId53"/>
    <p:sldId id="537" r:id="rId54"/>
    <p:sldId id="373" r:id="rId55"/>
    <p:sldId id="374" r:id="rId56"/>
    <p:sldId id="342" r:id="rId57"/>
    <p:sldId id="345" r:id="rId58"/>
    <p:sldId id="286" r:id="rId59"/>
    <p:sldId id="355" r:id="rId60"/>
    <p:sldId id="366" r:id="rId61"/>
    <p:sldId id="459" r:id="rId62"/>
  </p:sldIdLst>
  <p:sldSz cx="9144000" cy="6858000" type="screen4x3"/>
  <p:notesSz cx="9296400" cy="7010400"/>
  <p:embeddedFontLst>
    <p:embeddedFont>
      <p:font typeface="Monotype Sorts" charset="2"/>
      <p:regular r:id="rId65"/>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00"/>
    <a:srgbClr val="000000"/>
    <a:srgbClr val="FFFF99"/>
    <a:srgbClr val="FFFF75"/>
    <a:srgbClr val="AFD7FF"/>
    <a:srgbClr val="B20000"/>
    <a:srgbClr val="FFFF8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0178" autoAdjust="0"/>
  </p:normalViewPr>
  <p:slideViewPr>
    <p:cSldViewPr>
      <p:cViewPr>
        <p:scale>
          <a:sx n="55" d="100"/>
          <a:sy n="55" d="100"/>
        </p:scale>
        <p:origin x="-150" y="-1002"/>
      </p:cViewPr>
      <p:guideLst>
        <p:guide orient="horz" pos="1008"/>
        <p:guide pos="1104"/>
      </p:guideLst>
    </p:cSldViewPr>
  </p:slideViewPr>
  <p:outlineViewPr>
    <p:cViewPr>
      <p:scale>
        <a:sx n="33" d="100"/>
        <a:sy n="33" d="100"/>
      </p:scale>
      <p:origin x="0" y="3366"/>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84" y="360"/>
      </p:cViewPr>
      <p:guideLst>
        <p:guide orient="horz" pos="1644"/>
        <p:guide pos="39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33A19-1675-4E71-84B5-7C373EC0DE5A}"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n-US"/>
        </a:p>
      </dgm:t>
    </dgm:pt>
    <dgm:pt modelId="{D99F1E89-B6FE-46C0-BBDA-A6CDA111BA72}">
      <dgm:prSet/>
      <dgm:spPr/>
      <dgm:t>
        <a:bodyPr/>
        <a:lstStyle/>
        <a:p>
          <a:pPr rtl="0"/>
          <a:r>
            <a:rPr lang="en-US" dirty="0" smtClean="0"/>
            <a:t>Three Ways to File FAFSA</a:t>
          </a:r>
          <a:r>
            <a:rPr lang="en-US" b="1" dirty="0" smtClean="0"/>
            <a:t> </a:t>
          </a:r>
          <a:endParaRPr lang="en-US" dirty="0"/>
        </a:p>
      </dgm:t>
    </dgm:pt>
    <dgm:pt modelId="{84A962DC-39B7-4340-879F-0CAFF9FA64BD}" type="parTrans" cxnId="{115417F0-BD16-4FA3-A4B9-3ACB2EE846C5}">
      <dgm:prSet/>
      <dgm:spPr/>
      <dgm:t>
        <a:bodyPr/>
        <a:lstStyle/>
        <a:p>
          <a:endParaRPr lang="en-US"/>
        </a:p>
      </dgm:t>
    </dgm:pt>
    <dgm:pt modelId="{CAE44819-BBC1-49F2-9B8D-C474D855E156}" type="sibTrans" cxnId="{115417F0-BD16-4FA3-A4B9-3ACB2EE846C5}">
      <dgm:prSet/>
      <dgm:spPr/>
      <dgm:t>
        <a:bodyPr/>
        <a:lstStyle/>
        <a:p>
          <a:endParaRPr lang="en-US"/>
        </a:p>
      </dgm:t>
    </dgm:pt>
    <dgm:pt modelId="{B80E7D3D-411D-4A8F-ACFE-92CDB673D6AA}" type="pres">
      <dgm:prSet presAssocID="{13F33A19-1675-4E71-84B5-7C373EC0DE5A}" presName="linear" presStyleCnt="0">
        <dgm:presLayoutVars>
          <dgm:animLvl val="lvl"/>
          <dgm:resizeHandles val="exact"/>
        </dgm:presLayoutVars>
      </dgm:prSet>
      <dgm:spPr/>
      <dgm:t>
        <a:bodyPr/>
        <a:lstStyle/>
        <a:p>
          <a:endParaRPr lang="en-US"/>
        </a:p>
      </dgm:t>
    </dgm:pt>
    <dgm:pt modelId="{8A308B4C-34BA-471D-AA32-13DA1A0EC249}" type="pres">
      <dgm:prSet presAssocID="{D99F1E89-B6FE-46C0-BBDA-A6CDA111BA72}" presName="parentText" presStyleLbl="node1" presStyleIdx="0" presStyleCnt="1">
        <dgm:presLayoutVars>
          <dgm:chMax val="0"/>
          <dgm:bulletEnabled val="1"/>
        </dgm:presLayoutVars>
      </dgm:prSet>
      <dgm:spPr/>
      <dgm:t>
        <a:bodyPr/>
        <a:lstStyle/>
        <a:p>
          <a:endParaRPr lang="en-US"/>
        </a:p>
      </dgm:t>
    </dgm:pt>
  </dgm:ptLst>
  <dgm:cxnLst>
    <dgm:cxn modelId="{C3464C5B-0D59-4B9E-918D-341BC40DA407}" type="presOf" srcId="{13F33A19-1675-4E71-84B5-7C373EC0DE5A}" destId="{B80E7D3D-411D-4A8F-ACFE-92CDB673D6AA}" srcOrd="0" destOrd="0" presId="urn:microsoft.com/office/officeart/2005/8/layout/vList2"/>
    <dgm:cxn modelId="{406FB2A1-EF40-4B0A-876B-5DEA65298773}" type="presOf" srcId="{D99F1E89-B6FE-46C0-BBDA-A6CDA111BA72}" destId="{8A308B4C-34BA-471D-AA32-13DA1A0EC249}" srcOrd="0" destOrd="0" presId="urn:microsoft.com/office/officeart/2005/8/layout/vList2"/>
    <dgm:cxn modelId="{115417F0-BD16-4FA3-A4B9-3ACB2EE846C5}" srcId="{13F33A19-1675-4E71-84B5-7C373EC0DE5A}" destId="{D99F1E89-B6FE-46C0-BBDA-A6CDA111BA72}" srcOrd="0" destOrd="0" parTransId="{84A962DC-39B7-4340-879F-0CAFF9FA64BD}" sibTransId="{CAE44819-BBC1-49F2-9B8D-C474D855E156}"/>
    <dgm:cxn modelId="{53B83A78-2765-4D77-9840-76DD4CC17511}" type="presParOf" srcId="{B80E7D3D-411D-4A8F-ACFE-92CDB673D6AA}" destId="{8A308B4C-34BA-471D-AA32-13DA1A0EC2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FBBC8E-F2D0-44FE-B8F5-91FD8A5BF99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BD4A4EB2-E170-4CFD-B534-79C1298FEA00}">
      <dgm:prSet/>
      <dgm:spPr/>
      <dgm:t>
        <a:bodyPr/>
        <a:lstStyle/>
        <a:p>
          <a:pPr rtl="0"/>
          <a:r>
            <a:rPr lang="en-US" dirty="0" smtClean="0"/>
            <a:t>File FAFSA on the WEB (FOTW) ; www.fafsa.gov</a:t>
          </a:r>
          <a:endParaRPr lang="en-US" dirty="0"/>
        </a:p>
      </dgm:t>
    </dgm:pt>
    <dgm:pt modelId="{D4C244D7-A02B-499E-B827-DD40972618FA}" type="parTrans" cxnId="{7D0B7196-59C0-4715-BDF8-3A9D4768C485}">
      <dgm:prSet/>
      <dgm:spPr/>
      <dgm:t>
        <a:bodyPr/>
        <a:lstStyle/>
        <a:p>
          <a:endParaRPr lang="en-US"/>
        </a:p>
      </dgm:t>
    </dgm:pt>
    <dgm:pt modelId="{3A1F3E3A-FB2D-414F-A877-DC89240B9921}" type="sibTrans" cxnId="{7D0B7196-59C0-4715-BDF8-3A9D4768C485}">
      <dgm:prSet/>
      <dgm:spPr/>
      <dgm:t>
        <a:bodyPr/>
        <a:lstStyle/>
        <a:p>
          <a:endParaRPr lang="en-US"/>
        </a:p>
      </dgm:t>
    </dgm:pt>
    <dgm:pt modelId="{C2F0D2FF-FDA4-4985-A0F5-EF40B79EAEFD}">
      <dgm:prSet/>
      <dgm:spPr/>
      <dgm:t>
        <a:bodyPr/>
        <a:lstStyle/>
        <a:p>
          <a:pPr rtl="0"/>
          <a:r>
            <a:rPr lang="en-US" dirty="0" smtClean="0"/>
            <a:t>Download electronic FAFSA PDF file, print, complete </a:t>
          </a:r>
          <a:r>
            <a:rPr lang="en-US" b="1" dirty="0" smtClean="0"/>
            <a:t>and </a:t>
          </a:r>
          <a:r>
            <a:rPr lang="en-US" dirty="0" smtClean="0"/>
            <a:t>mail </a:t>
          </a:r>
          <a:r>
            <a:rPr lang="en-US" b="1" dirty="0" smtClean="0"/>
            <a:t>or</a:t>
          </a:r>
          <a:r>
            <a:rPr lang="en-US" dirty="0" smtClean="0"/>
            <a:t> complete PDF FAFSA online, print and mail</a:t>
          </a:r>
          <a:endParaRPr lang="en-US" dirty="0"/>
        </a:p>
      </dgm:t>
    </dgm:pt>
    <dgm:pt modelId="{31D58161-7FC2-483B-8C06-83EDEEFFA4F0}" type="parTrans" cxnId="{5E3070F9-806D-4352-AB57-FDD7C2CCCBC0}">
      <dgm:prSet/>
      <dgm:spPr/>
      <dgm:t>
        <a:bodyPr/>
        <a:lstStyle/>
        <a:p>
          <a:endParaRPr lang="en-US"/>
        </a:p>
      </dgm:t>
    </dgm:pt>
    <dgm:pt modelId="{4FBD3DC3-BA91-4463-BA0B-7126165BC4F1}" type="sibTrans" cxnId="{5E3070F9-806D-4352-AB57-FDD7C2CCCBC0}">
      <dgm:prSet/>
      <dgm:spPr/>
      <dgm:t>
        <a:bodyPr/>
        <a:lstStyle/>
        <a:p>
          <a:endParaRPr lang="en-US"/>
        </a:p>
      </dgm:t>
    </dgm:pt>
    <dgm:pt modelId="{969C7F2D-BA7B-40E8-A626-77EEE0BE31C9}">
      <dgm:prSet/>
      <dgm:spPr/>
      <dgm:t>
        <a:bodyPr/>
        <a:lstStyle/>
        <a:p>
          <a:pPr rtl="0"/>
          <a:r>
            <a:rPr lang="en-US" dirty="0" smtClean="0"/>
            <a:t>Request paper FAFSA from Federal Student Aid Information Center (FSAIC) at 1-800-4-FED-AID or 1-800-433-3243</a:t>
          </a:r>
          <a:endParaRPr lang="en-US" dirty="0"/>
        </a:p>
      </dgm:t>
    </dgm:pt>
    <dgm:pt modelId="{4313871F-59BB-4710-835C-73474C57A188}" type="parTrans" cxnId="{381F8EB8-8292-493F-9C17-5AFCB8F123B5}">
      <dgm:prSet/>
      <dgm:spPr/>
      <dgm:t>
        <a:bodyPr/>
        <a:lstStyle/>
        <a:p>
          <a:endParaRPr lang="en-US"/>
        </a:p>
      </dgm:t>
    </dgm:pt>
    <dgm:pt modelId="{B8489614-46EF-4AD3-8ED6-C6A5881B7CE2}" type="sibTrans" cxnId="{381F8EB8-8292-493F-9C17-5AFCB8F123B5}">
      <dgm:prSet/>
      <dgm:spPr/>
      <dgm:t>
        <a:bodyPr/>
        <a:lstStyle/>
        <a:p>
          <a:endParaRPr lang="en-US"/>
        </a:p>
      </dgm:t>
    </dgm:pt>
    <dgm:pt modelId="{0A6BEA64-59FB-4877-8CEF-3E977E5F0BC4}" type="pres">
      <dgm:prSet presAssocID="{36FBBC8E-F2D0-44FE-B8F5-91FD8A5BF990}" presName="linear" presStyleCnt="0">
        <dgm:presLayoutVars>
          <dgm:animLvl val="lvl"/>
          <dgm:resizeHandles val="exact"/>
        </dgm:presLayoutVars>
      </dgm:prSet>
      <dgm:spPr/>
      <dgm:t>
        <a:bodyPr/>
        <a:lstStyle/>
        <a:p>
          <a:endParaRPr lang="en-US"/>
        </a:p>
      </dgm:t>
    </dgm:pt>
    <dgm:pt modelId="{E30039FC-306D-40D0-80F7-9BF5C8839C49}" type="pres">
      <dgm:prSet presAssocID="{BD4A4EB2-E170-4CFD-B534-79C1298FEA00}" presName="parentText" presStyleLbl="node1" presStyleIdx="0" presStyleCnt="3">
        <dgm:presLayoutVars>
          <dgm:chMax val="0"/>
          <dgm:bulletEnabled val="1"/>
        </dgm:presLayoutVars>
      </dgm:prSet>
      <dgm:spPr/>
      <dgm:t>
        <a:bodyPr/>
        <a:lstStyle/>
        <a:p>
          <a:endParaRPr lang="en-US"/>
        </a:p>
      </dgm:t>
    </dgm:pt>
    <dgm:pt modelId="{C39C7581-417C-4DA2-A391-DD5FB91370C5}" type="pres">
      <dgm:prSet presAssocID="{3A1F3E3A-FB2D-414F-A877-DC89240B9921}" presName="spacer" presStyleCnt="0"/>
      <dgm:spPr/>
    </dgm:pt>
    <dgm:pt modelId="{E832F858-6AA0-4EFF-AAA6-2D4AAA3355ED}" type="pres">
      <dgm:prSet presAssocID="{C2F0D2FF-FDA4-4985-A0F5-EF40B79EAEFD}" presName="parentText" presStyleLbl="node1" presStyleIdx="1" presStyleCnt="3">
        <dgm:presLayoutVars>
          <dgm:chMax val="0"/>
          <dgm:bulletEnabled val="1"/>
        </dgm:presLayoutVars>
      </dgm:prSet>
      <dgm:spPr/>
      <dgm:t>
        <a:bodyPr/>
        <a:lstStyle/>
        <a:p>
          <a:endParaRPr lang="en-US"/>
        </a:p>
      </dgm:t>
    </dgm:pt>
    <dgm:pt modelId="{63A6C55A-9F1B-4BED-8E88-5588D14F41CD}" type="pres">
      <dgm:prSet presAssocID="{4FBD3DC3-BA91-4463-BA0B-7126165BC4F1}" presName="spacer" presStyleCnt="0"/>
      <dgm:spPr/>
    </dgm:pt>
    <dgm:pt modelId="{2C90349B-8B7E-4CE7-913E-224B0D4170C5}" type="pres">
      <dgm:prSet presAssocID="{969C7F2D-BA7B-40E8-A626-77EEE0BE31C9}" presName="parentText" presStyleLbl="node1" presStyleIdx="2" presStyleCnt="3">
        <dgm:presLayoutVars>
          <dgm:chMax val="0"/>
          <dgm:bulletEnabled val="1"/>
        </dgm:presLayoutVars>
      </dgm:prSet>
      <dgm:spPr/>
      <dgm:t>
        <a:bodyPr/>
        <a:lstStyle/>
        <a:p>
          <a:endParaRPr lang="en-US"/>
        </a:p>
      </dgm:t>
    </dgm:pt>
  </dgm:ptLst>
  <dgm:cxnLst>
    <dgm:cxn modelId="{1D28574E-D5D1-42A4-A07B-663A1F7046E8}" type="presOf" srcId="{BD4A4EB2-E170-4CFD-B534-79C1298FEA00}" destId="{E30039FC-306D-40D0-80F7-9BF5C8839C49}" srcOrd="0" destOrd="0" presId="urn:microsoft.com/office/officeart/2005/8/layout/vList2"/>
    <dgm:cxn modelId="{381F8EB8-8292-493F-9C17-5AFCB8F123B5}" srcId="{36FBBC8E-F2D0-44FE-B8F5-91FD8A5BF990}" destId="{969C7F2D-BA7B-40E8-A626-77EEE0BE31C9}" srcOrd="2" destOrd="0" parTransId="{4313871F-59BB-4710-835C-73474C57A188}" sibTransId="{B8489614-46EF-4AD3-8ED6-C6A5881B7CE2}"/>
    <dgm:cxn modelId="{7D0B7196-59C0-4715-BDF8-3A9D4768C485}" srcId="{36FBBC8E-F2D0-44FE-B8F5-91FD8A5BF990}" destId="{BD4A4EB2-E170-4CFD-B534-79C1298FEA00}" srcOrd="0" destOrd="0" parTransId="{D4C244D7-A02B-499E-B827-DD40972618FA}" sibTransId="{3A1F3E3A-FB2D-414F-A877-DC89240B9921}"/>
    <dgm:cxn modelId="{5E3070F9-806D-4352-AB57-FDD7C2CCCBC0}" srcId="{36FBBC8E-F2D0-44FE-B8F5-91FD8A5BF990}" destId="{C2F0D2FF-FDA4-4985-A0F5-EF40B79EAEFD}" srcOrd="1" destOrd="0" parTransId="{31D58161-7FC2-483B-8C06-83EDEEFFA4F0}" sibTransId="{4FBD3DC3-BA91-4463-BA0B-7126165BC4F1}"/>
    <dgm:cxn modelId="{29CB2C18-C7D6-4888-BCEA-E75673ED2BB1}" type="presOf" srcId="{36FBBC8E-F2D0-44FE-B8F5-91FD8A5BF990}" destId="{0A6BEA64-59FB-4877-8CEF-3E977E5F0BC4}" srcOrd="0" destOrd="0" presId="urn:microsoft.com/office/officeart/2005/8/layout/vList2"/>
    <dgm:cxn modelId="{299E4AC7-0292-4F11-BBE2-38FDF4A46287}" type="presOf" srcId="{969C7F2D-BA7B-40E8-A626-77EEE0BE31C9}" destId="{2C90349B-8B7E-4CE7-913E-224B0D4170C5}" srcOrd="0" destOrd="0" presId="urn:microsoft.com/office/officeart/2005/8/layout/vList2"/>
    <dgm:cxn modelId="{4F08359E-A9EE-480B-B6FF-124B9AD396D2}" type="presOf" srcId="{C2F0D2FF-FDA4-4985-A0F5-EF40B79EAEFD}" destId="{E832F858-6AA0-4EFF-AAA6-2D4AAA3355ED}" srcOrd="0" destOrd="0" presId="urn:microsoft.com/office/officeart/2005/8/layout/vList2"/>
    <dgm:cxn modelId="{9B6514A0-7AB3-48F4-808B-8F50950F2D47}" type="presParOf" srcId="{0A6BEA64-59FB-4877-8CEF-3E977E5F0BC4}" destId="{E30039FC-306D-40D0-80F7-9BF5C8839C49}" srcOrd="0" destOrd="0" presId="urn:microsoft.com/office/officeart/2005/8/layout/vList2"/>
    <dgm:cxn modelId="{2F032A46-C5B6-40E1-B27E-A421B8EA9B1C}" type="presParOf" srcId="{0A6BEA64-59FB-4877-8CEF-3E977E5F0BC4}" destId="{C39C7581-417C-4DA2-A391-DD5FB91370C5}" srcOrd="1" destOrd="0" presId="urn:microsoft.com/office/officeart/2005/8/layout/vList2"/>
    <dgm:cxn modelId="{F3CA0FA1-DB76-4D17-B471-42BC9D8D6B54}" type="presParOf" srcId="{0A6BEA64-59FB-4877-8CEF-3E977E5F0BC4}" destId="{E832F858-6AA0-4EFF-AAA6-2D4AAA3355ED}" srcOrd="2" destOrd="0" presId="urn:microsoft.com/office/officeart/2005/8/layout/vList2"/>
    <dgm:cxn modelId="{847D3320-480A-456C-8543-CEA9CD5707D0}" type="presParOf" srcId="{0A6BEA64-59FB-4877-8CEF-3E977E5F0BC4}" destId="{63A6C55A-9F1B-4BED-8E88-5588D14F41CD}" srcOrd="3" destOrd="0" presId="urn:microsoft.com/office/officeart/2005/8/layout/vList2"/>
    <dgm:cxn modelId="{AB06D129-1B8D-461A-9DF0-0F97C9266F04}" type="presParOf" srcId="{0A6BEA64-59FB-4877-8CEF-3E977E5F0BC4}" destId="{2C90349B-8B7E-4CE7-913E-224B0D4170C5}"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08B4C-34BA-471D-AA32-13DA1A0EC249}">
      <dsp:nvSpPr>
        <dsp:cNvPr id="0" name=""/>
        <dsp:cNvSpPr/>
      </dsp:nvSpPr>
      <dsp:spPr>
        <a:xfrm>
          <a:off x="0" y="6899"/>
          <a:ext cx="7924800" cy="1053000"/>
        </a:xfrm>
        <a:prstGeom prst="roundRect">
          <a:avLst/>
        </a:prstGeom>
        <a:solidFill>
          <a:schemeClr val="lt1">
            <a:hueOff val="0"/>
            <a:satOff val="0"/>
            <a:lumOff val="0"/>
            <a:alphaOff val="0"/>
          </a:schemeClr>
        </a:solidFill>
        <a:ln w="264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lang="en-US" sz="4500" kern="1200" dirty="0" smtClean="0"/>
            <a:t>Three Ways to File FAFSA</a:t>
          </a:r>
          <a:r>
            <a:rPr lang="en-US" sz="4500" b="1" kern="1200" dirty="0" smtClean="0"/>
            <a:t> </a:t>
          </a:r>
          <a:endParaRPr lang="en-US" sz="4500" kern="1200" dirty="0"/>
        </a:p>
      </dsp:txBody>
      <dsp:txXfrm>
        <a:off x="51403" y="58302"/>
        <a:ext cx="78219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039FC-306D-40D0-80F7-9BF5C8839C49}">
      <dsp:nvSpPr>
        <dsp:cNvPr id="0" name=""/>
        <dsp:cNvSpPr/>
      </dsp:nvSpPr>
      <dsp:spPr>
        <a:xfrm>
          <a:off x="0" y="1106"/>
          <a:ext cx="7772400" cy="1592662"/>
        </a:xfrm>
        <a:prstGeom prst="roundRect">
          <a:avLst/>
        </a:prstGeom>
        <a:solidFill>
          <a:schemeClr val="dk2">
            <a:hueOff val="0"/>
            <a:satOff val="0"/>
            <a:lumOff val="0"/>
            <a:alphaOff val="0"/>
          </a:schemeClr>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File FAFSA on the WEB (FOTW) ; www.fafsa.gov</a:t>
          </a:r>
          <a:endParaRPr lang="en-US" sz="3000" kern="1200" dirty="0"/>
        </a:p>
      </dsp:txBody>
      <dsp:txXfrm>
        <a:off x="77747" y="78853"/>
        <a:ext cx="7616906" cy="1437168"/>
      </dsp:txXfrm>
    </dsp:sp>
    <dsp:sp modelId="{E832F858-6AA0-4EFF-AAA6-2D4AAA3355ED}">
      <dsp:nvSpPr>
        <dsp:cNvPr id="0" name=""/>
        <dsp:cNvSpPr/>
      </dsp:nvSpPr>
      <dsp:spPr>
        <a:xfrm>
          <a:off x="0" y="1680168"/>
          <a:ext cx="7772400" cy="1592662"/>
        </a:xfrm>
        <a:prstGeom prst="roundRect">
          <a:avLst/>
        </a:prstGeom>
        <a:solidFill>
          <a:schemeClr val="dk2">
            <a:hueOff val="0"/>
            <a:satOff val="0"/>
            <a:lumOff val="0"/>
            <a:alphaOff val="0"/>
          </a:schemeClr>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Download electronic FAFSA PDF file, print, complete </a:t>
          </a:r>
          <a:r>
            <a:rPr lang="en-US" sz="3000" b="1" kern="1200" dirty="0" smtClean="0"/>
            <a:t>and </a:t>
          </a:r>
          <a:r>
            <a:rPr lang="en-US" sz="3000" kern="1200" dirty="0" smtClean="0"/>
            <a:t>mail </a:t>
          </a:r>
          <a:r>
            <a:rPr lang="en-US" sz="3000" b="1" kern="1200" dirty="0" smtClean="0"/>
            <a:t>or</a:t>
          </a:r>
          <a:r>
            <a:rPr lang="en-US" sz="3000" kern="1200" dirty="0" smtClean="0"/>
            <a:t> complete PDF FAFSA online, print and mail</a:t>
          </a:r>
          <a:endParaRPr lang="en-US" sz="3000" kern="1200" dirty="0"/>
        </a:p>
      </dsp:txBody>
      <dsp:txXfrm>
        <a:off x="77747" y="1757915"/>
        <a:ext cx="7616906" cy="1437168"/>
      </dsp:txXfrm>
    </dsp:sp>
    <dsp:sp modelId="{2C90349B-8B7E-4CE7-913E-224B0D4170C5}">
      <dsp:nvSpPr>
        <dsp:cNvPr id="0" name=""/>
        <dsp:cNvSpPr/>
      </dsp:nvSpPr>
      <dsp:spPr>
        <a:xfrm>
          <a:off x="0" y="3359231"/>
          <a:ext cx="7772400" cy="1592662"/>
        </a:xfrm>
        <a:prstGeom prst="roundRect">
          <a:avLst/>
        </a:prstGeom>
        <a:solidFill>
          <a:schemeClr val="dk2">
            <a:hueOff val="0"/>
            <a:satOff val="0"/>
            <a:lumOff val="0"/>
            <a:alphaOff val="0"/>
          </a:schemeClr>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Request paper FAFSA from Federal Student Aid Information Center (FSAIC) at 1-800-4-FED-AID or 1-800-433-3243</a:t>
          </a:r>
          <a:endParaRPr lang="en-US" sz="3000" kern="1200" dirty="0"/>
        </a:p>
      </dsp:txBody>
      <dsp:txXfrm>
        <a:off x="77747" y="3436978"/>
        <a:ext cx="7616906" cy="14371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364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224"/>
            <a:ext cx="4028440" cy="351623"/>
          </a:xfrm>
          <a:prstGeom prst="rect">
            <a:avLst/>
          </a:prstGeom>
          <a:noFill/>
          <a:ln w="9525">
            <a:noFill/>
            <a:miter lim="800000"/>
            <a:headEnd/>
            <a:tailEnd/>
          </a:ln>
          <a:effectLst/>
        </p:spPr>
        <p:txBody>
          <a:bodyPr vert="horz" wrap="square" lIns="19182" tIns="0" rIns="19182" bIns="0" numCol="1" anchor="t" anchorCtr="0" compatLnSpc="1">
            <a:prstTxWarp prst="textNoShape">
              <a:avLst/>
            </a:prstTxWarp>
          </a:bodyPr>
          <a:lstStyle>
            <a:lvl1pPr defTabSz="920726" eaLnBrk="0" hangingPunct="0">
              <a:defRPr sz="1000" i="1">
                <a:latin typeface="Times New Roman" pitchFamily="18" charset="0"/>
              </a:defRPr>
            </a:lvl1pPr>
          </a:lstStyle>
          <a:p>
            <a:pPr>
              <a:defRPr/>
            </a:pPr>
            <a:endParaRPr lang="en-US" dirty="0"/>
          </a:p>
        </p:txBody>
      </p:sp>
      <p:sp>
        <p:nvSpPr>
          <p:cNvPr id="2051" name="Rectangle 3"/>
          <p:cNvSpPr>
            <a:spLocks noGrp="1" noChangeArrowheads="1"/>
          </p:cNvSpPr>
          <p:nvPr>
            <p:ph type="dt" idx="1"/>
          </p:nvPr>
        </p:nvSpPr>
        <p:spPr bwMode="auto">
          <a:xfrm>
            <a:off x="5267960" y="-1224"/>
            <a:ext cx="4028440" cy="351623"/>
          </a:xfrm>
          <a:prstGeom prst="rect">
            <a:avLst/>
          </a:prstGeom>
          <a:noFill/>
          <a:ln w="9525">
            <a:noFill/>
            <a:miter lim="800000"/>
            <a:headEnd/>
            <a:tailEnd/>
          </a:ln>
          <a:effectLst/>
        </p:spPr>
        <p:txBody>
          <a:bodyPr vert="horz" wrap="square" lIns="19182" tIns="0" rIns="19182" bIns="0" numCol="1" anchor="t" anchorCtr="0" compatLnSpc="1">
            <a:prstTxWarp prst="textNoShape">
              <a:avLst/>
            </a:prstTxWarp>
          </a:bodyPr>
          <a:lstStyle>
            <a:lvl1pPr algn="r" defTabSz="920726" eaLnBrk="0" hangingPunct="0">
              <a:defRPr sz="1000" i="1">
                <a:latin typeface="Times New Roman" pitchFamily="18" charset="0"/>
              </a:defRPr>
            </a:lvl1pPr>
          </a:lstStyle>
          <a:p>
            <a:pPr>
              <a:defRPr/>
            </a:pPr>
            <a:endParaRPr lang="en-US" dirty="0"/>
          </a:p>
        </p:txBody>
      </p:sp>
      <p:sp>
        <p:nvSpPr>
          <p:cNvPr id="67588" name="Rectangle 4"/>
          <p:cNvSpPr>
            <a:spLocks noGrp="1" noRot="1" noChangeAspect="1" noChangeArrowheads="1" noTextEdit="1"/>
          </p:cNvSpPr>
          <p:nvPr>
            <p:ph type="sldImg" idx="2"/>
          </p:nvPr>
        </p:nvSpPr>
        <p:spPr bwMode="auto">
          <a:xfrm>
            <a:off x="2900363" y="530225"/>
            <a:ext cx="3495675" cy="2620963"/>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1239520" y="3328777"/>
            <a:ext cx="6817360" cy="3154802"/>
          </a:xfrm>
          <a:prstGeom prst="rect">
            <a:avLst/>
          </a:prstGeom>
          <a:noFill/>
          <a:ln w="9525">
            <a:noFill/>
            <a:miter lim="800000"/>
            <a:headEnd/>
            <a:tailEnd/>
          </a:ln>
          <a:effectLst/>
        </p:spPr>
        <p:txBody>
          <a:bodyPr vert="horz" wrap="square" lIns="92715" tIns="46358" rIns="92715" bIns="4635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6658779"/>
            <a:ext cx="4028440" cy="351622"/>
          </a:xfrm>
          <a:prstGeom prst="rect">
            <a:avLst/>
          </a:prstGeom>
          <a:noFill/>
          <a:ln w="9525">
            <a:noFill/>
            <a:miter lim="800000"/>
            <a:headEnd/>
            <a:tailEnd/>
          </a:ln>
          <a:effectLst/>
        </p:spPr>
        <p:txBody>
          <a:bodyPr vert="horz" wrap="square" lIns="19182" tIns="0" rIns="19182" bIns="0" numCol="1" anchor="b" anchorCtr="0" compatLnSpc="1">
            <a:prstTxWarp prst="textNoShape">
              <a:avLst/>
            </a:prstTxWarp>
          </a:bodyPr>
          <a:lstStyle>
            <a:lvl1pPr defTabSz="920726" eaLnBrk="0" hangingPunct="0">
              <a:defRPr sz="1000" i="1">
                <a:latin typeface="Times New Roman" pitchFamily="18" charset="0"/>
              </a:defRPr>
            </a:lvl1pPr>
          </a:lstStyle>
          <a:p>
            <a:pPr>
              <a:defRPr/>
            </a:pPr>
            <a:endParaRPr lang="en-US" dirty="0"/>
          </a:p>
        </p:txBody>
      </p:sp>
      <p:sp>
        <p:nvSpPr>
          <p:cNvPr id="2055" name="Rectangle 7"/>
          <p:cNvSpPr>
            <a:spLocks noGrp="1" noChangeArrowheads="1"/>
          </p:cNvSpPr>
          <p:nvPr>
            <p:ph type="sldNum" sz="quarter" idx="5"/>
          </p:nvPr>
        </p:nvSpPr>
        <p:spPr bwMode="auto">
          <a:xfrm>
            <a:off x="5267960" y="6658779"/>
            <a:ext cx="4028440" cy="351622"/>
          </a:xfrm>
          <a:prstGeom prst="rect">
            <a:avLst/>
          </a:prstGeom>
          <a:noFill/>
          <a:ln w="9525">
            <a:noFill/>
            <a:miter lim="800000"/>
            <a:headEnd/>
            <a:tailEnd/>
          </a:ln>
          <a:effectLst/>
        </p:spPr>
        <p:txBody>
          <a:bodyPr vert="horz" wrap="square" lIns="19182" tIns="0" rIns="19182" bIns="0" numCol="1" anchor="b" anchorCtr="0" compatLnSpc="1">
            <a:prstTxWarp prst="textNoShape">
              <a:avLst/>
            </a:prstTxWarp>
          </a:bodyPr>
          <a:lstStyle>
            <a:lvl1pPr algn="r" defTabSz="920726" eaLnBrk="0" hangingPunct="0">
              <a:defRPr sz="1000" i="1">
                <a:latin typeface="Times New Roman" pitchFamily="18" charset="0"/>
              </a:defRPr>
            </a:lvl1pPr>
          </a:lstStyle>
          <a:p>
            <a:pPr>
              <a:defRPr/>
            </a:pPr>
            <a:fld id="{E1D0D5C0-3236-41F8-A2B2-21ED07478222}" type="slidenum">
              <a:rPr lang="en-US"/>
              <a:pPr>
                <a:defRPr/>
              </a:pPr>
              <a:t>‹#›</a:t>
            </a:fld>
            <a:endParaRPr lang="en-US" dirty="0"/>
          </a:p>
        </p:txBody>
      </p:sp>
    </p:spTree>
    <p:extLst>
      <p:ext uri="{BB962C8B-B14F-4D97-AF65-F5344CB8AC3E}">
        <p14:creationId xmlns:p14="http://schemas.microsoft.com/office/powerpoint/2010/main" val="1720033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30225"/>
            <a:ext cx="3495675" cy="26209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ED1513-7AB3-4E9B-899D-E1E98B035264}" type="slidenum">
              <a:rPr lang="en-US" smtClean="0"/>
              <a:pPr/>
              <a:t>10</a:t>
            </a:fld>
            <a:endParaRPr lang="en-US" dirty="0" smtClean="0"/>
          </a:p>
        </p:txBody>
      </p:sp>
      <p:sp>
        <p:nvSpPr>
          <p:cNvPr id="79875" name="Rectangle 2"/>
          <p:cNvSpPr>
            <a:spLocks noGrp="1" noRot="1" noChangeAspect="1" noChangeArrowheads="1" noTextEdit="1"/>
          </p:cNvSpPr>
          <p:nvPr>
            <p:ph type="sldImg"/>
          </p:nvPr>
        </p:nvSpPr>
        <p:spPr>
          <a:xfrm>
            <a:off x="2900363" y="530225"/>
            <a:ext cx="3495675" cy="2620963"/>
          </a:xfrm>
          <a:ln/>
        </p:spPr>
      </p:sp>
      <p:sp>
        <p:nvSpPr>
          <p:cNvPr id="798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49B6B88-1DA2-4C3D-ABB5-C785EF6779E0}" type="slidenum">
              <a:rPr lang="en-US" smtClean="0"/>
              <a:pPr/>
              <a:t>11</a:t>
            </a:fld>
            <a:endParaRPr lang="en-US" dirty="0" smtClean="0"/>
          </a:p>
        </p:txBody>
      </p:sp>
      <p:sp>
        <p:nvSpPr>
          <p:cNvPr id="71683" name="Rectangle 2"/>
          <p:cNvSpPr>
            <a:spLocks noGrp="1" noRot="1" noChangeAspect="1" noChangeArrowheads="1" noTextEdit="1"/>
          </p:cNvSpPr>
          <p:nvPr>
            <p:ph type="sldImg"/>
          </p:nvPr>
        </p:nvSpPr>
        <p:spPr>
          <a:xfrm>
            <a:off x="2900363" y="530225"/>
            <a:ext cx="3495675" cy="2620963"/>
          </a:xfrm>
          <a:ln/>
        </p:spPr>
      </p:sp>
      <p:sp>
        <p:nvSpPr>
          <p:cNvPr id="71684" name="Rectangle 3"/>
          <p:cNvSpPr>
            <a:spLocks noGrp="1" noChangeArrowheads="1"/>
          </p:cNvSpPr>
          <p:nvPr>
            <p:ph type="body" idx="1"/>
          </p:nvPr>
        </p:nvSpPr>
        <p:spPr>
          <a:noFill/>
          <a:ln/>
        </p:spPr>
        <p:txBody>
          <a:bodyPr/>
          <a:lstStyle/>
          <a:p>
            <a:pPr eaLnBrk="1" hangingPunct="1"/>
            <a:r>
              <a:rPr lang="en-US" dirty="0" smtClean="0"/>
              <a:t>Do</a:t>
            </a:r>
            <a:r>
              <a:rPr lang="en-US" baseline="0" dirty="0" smtClean="0"/>
              <a:t> no file at </a:t>
            </a:r>
            <a:r>
              <a:rPr lang="en-US" b="1" baseline="0" dirty="0" smtClean="0"/>
              <a:t>FAFSA.com.</a:t>
            </a:r>
            <a:r>
              <a:rPr lang="en-US" baseline="0" dirty="0" smtClean="0"/>
              <a:t>   Google will bring that link up first.  Free help is available online, through high school guidance office , college financial aid offices, PHEAA and agencies such as Educational Opportunity Center.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PDF FAFSA is available for you to print and fill out manually or is screen-fillable. Screen-fillable means you can enter your data on the screen before printing. If you choose this option you will not be able to save your data to your PC.</a:t>
            </a:r>
          </a:p>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0051163-C63F-4C88-B2FE-DAF643788E27}" type="slidenum">
              <a:rPr lang="en-US" smtClean="0"/>
              <a:pPr/>
              <a:t>12</a:t>
            </a:fld>
            <a:endParaRPr lang="en-US" dirty="0" smtClean="0"/>
          </a:p>
        </p:txBody>
      </p:sp>
      <p:sp>
        <p:nvSpPr>
          <p:cNvPr id="75779" name="Rectangle 2"/>
          <p:cNvSpPr>
            <a:spLocks noGrp="1" noRot="1" noChangeAspect="1" noChangeArrowheads="1" noTextEdit="1"/>
          </p:cNvSpPr>
          <p:nvPr>
            <p:ph type="sldImg"/>
          </p:nvPr>
        </p:nvSpPr>
        <p:spPr>
          <a:xfrm>
            <a:off x="2895600" y="525463"/>
            <a:ext cx="3505200" cy="2628900"/>
          </a:xfrm>
          <a:ln/>
        </p:spPr>
      </p:sp>
      <p:sp>
        <p:nvSpPr>
          <p:cNvPr id="75780"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Voice over _ skip logic</a:t>
            </a:r>
            <a:r>
              <a:rPr lang="en-US" baseline="0" dirty="0" smtClean="0"/>
              <a:t> and built  in edits….</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30225"/>
            <a:ext cx="3495675" cy="2620963"/>
          </a:xfrm>
        </p:spPr>
      </p:sp>
      <p:sp>
        <p:nvSpPr>
          <p:cNvPr id="3" name="Notes Placeholder 2"/>
          <p:cNvSpPr>
            <a:spLocks noGrp="1"/>
          </p:cNvSpPr>
          <p:nvPr>
            <p:ph type="body" idx="1"/>
          </p:nvPr>
        </p:nvSpPr>
        <p:spPr/>
        <p:txBody>
          <a:bodyPr>
            <a:normAutofit/>
          </a:bodyPr>
          <a:lstStyle/>
          <a:p>
            <a:r>
              <a:rPr lang="en-US" dirty="0" smtClean="0"/>
              <a:t>Not all applicants</a:t>
            </a:r>
            <a:r>
              <a:rPr lang="en-US" baseline="0" dirty="0" smtClean="0"/>
              <a:t> will be able to use this tool.  As series of filtering questions are used to determine eligibility.  For example, </a:t>
            </a:r>
          </a:p>
          <a:p>
            <a:r>
              <a:rPr lang="en-US" baseline="0" dirty="0" smtClean="0"/>
              <a:t>Married filing single, head of household. Filers not eligible to use this tool, will need to manually enter income data.</a:t>
            </a:r>
          </a:p>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arrows on this page</a:t>
            </a:r>
            <a:r>
              <a:rPr lang="en-US" baseline="0" dirty="0" smtClean="0"/>
              <a:t> show the helpful resources on the </a:t>
            </a:r>
            <a:r>
              <a:rPr lang="en-US" i="1" baseline="0" dirty="0" smtClean="0"/>
              <a:t>FAFSA on the Web</a:t>
            </a:r>
            <a:r>
              <a:rPr lang="en-US" baseline="0" dirty="0" smtClean="0"/>
              <a:t> home page. These include: </a:t>
            </a:r>
          </a:p>
          <a:p>
            <a:pPr marL="228600" indent="-228600">
              <a:buAutoNum type="arabicPeriod"/>
            </a:pPr>
            <a:r>
              <a:rPr lang="en-US" baseline="0" dirty="0" smtClean="0"/>
              <a:t>Link to the StudentAid.gov web site</a:t>
            </a:r>
          </a:p>
          <a:p>
            <a:pPr marL="228600" indent="-228600">
              <a:buAutoNum type="arabicPeriod"/>
            </a:pPr>
            <a:r>
              <a:rPr lang="en-US" baseline="0" dirty="0" smtClean="0"/>
              <a:t>Link to the Help Page (shown on the next slide)</a:t>
            </a:r>
          </a:p>
          <a:p>
            <a:pPr marL="228600" indent="-228600">
              <a:buAutoNum type="arabicPeriod"/>
            </a:pPr>
            <a:r>
              <a:rPr lang="en-US" baseline="0" dirty="0" smtClean="0"/>
              <a:t>Link to the State and Federal Deadlines</a:t>
            </a:r>
          </a:p>
          <a:p>
            <a:pPr marL="228600" indent="-228600">
              <a:buAutoNum type="arabicPeriod"/>
            </a:pPr>
            <a:r>
              <a:rPr lang="en-US" dirty="0" smtClean="0"/>
              <a:t>Link to</a:t>
            </a:r>
            <a:r>
              <a:rPr lang="en-US" baseline="0" dirty="0" smtClean="0"/>
              <a:t> the Federal School Code search (helps students find their school codes)</a:t>
            </a:r>
          </a:p>
          <a:p>
            <a:pPr marL="228600" indent="-228600">
              <a:buAutoNum type="arabicPeriod"/>
            </a:pPr>
            <a:r>
              <a:rPr lang="en-US" baseline="0" dirty="0" smtClean="0"/>
              <a:t>Link to the FAFSA Filing Options. </a:t>
            </a:r>
          </a:p>
          <a:p>
            <a:pPr marL="685800" lvl="1" indent="-228600">
              <a:buAutoNum type="arabicPeriod"/>
            </a:pPr>
            <a:r>
              <a:rPr lang="en-US" baseline="0" dirty="0" smtClean="0"/>
              <a:t>The PDF FAFSAs for 2014-15 and 2013-14 are available on this page. </a:t>
            </a:r>
          </a:p>
          <a:p>
            <a:pPr marL="228600" lvl="0" indent="-228600">
              <a:buAutoNum type="arabicPeriod"/>
            </a:pPr>
            <a:r>
              <a:rPr lang="en-US" baseline="0" dirty="0" smtClean="0"/>
              <a:t>Link to FAFSA4caster</a:t>
            </a:r>
          </a:p>
          <a:p>
            <a:pPr marL="228600" lvl="0" indent="-228600">
              <a:buAutoNum type="arabicPeriod"/>
            </a:pPr>
            <a:r>
              <a:rPr lang="en-US" baseline="0" dirty="0" smtClean="0"/>
              <a:t>Announcements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14</a:t>
            </a:fld>
            <a:endParaRPr lang="en-US" dirty="0"/>
          </a:p>
        </p:txBody>
      </p:sp>
    </p:spTree>
    <p:extLst>
      <p:ext uri="{BB962C8B-B14F-4D97-AF65-F5344CB8AC3E}">
        <p14:creationId xmlns:p14="http://schemas.microsoft.com/office/powerpoint/2010/main" val="83908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89318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Deadline</a:t>
            </a:r>
            <a:r>
              <a:rPr lang="en-US" baseline="0" dirty="0" smtClean="0"/>
              <a:t>s functionality on </a:t>
            </a:r>
            <a:r>
              <a:rPr lang="en-US" i="1" baseline="0" dirty="0" smtClean="0"/>
              <a:t>FAFSA on the Web </a:t>
            </a:r>
            <a:r>
              <a:rPr lang="en-US" baseline="0" dirty="0" smtClean="0"/>
              <a:t>dynamically displays the federal, state and college deadlines for each state. In addition, a full listing of the state deadlines is available in PDF format.  Preferred filing deadline of March 1</a:t>
            </a:r>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264470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Demographic </a:t>
            </a:r>
            <a:r>
              <a:rPr lang="en-US" dirty="0" smtClean="0"/>
              <a:t> Information:</a:t>
            </a:r>
          </a:p>
          <a:p>
            <a:r>
              <a:rPr lang="en-US" dirty="0" smtClean="0"/>
              <a:t>Name,</a:t>
            </a:r>
            <a:r>
              <a:rPr lang="en-US" baseline="0" dirty="0" smtClean="0"/>
              <a:t> state of legal residence, SSN, student’s email address, Student’s Marital status and Drivers license number</a:t>
            </a:r>
          </a:p>
          <a:p>
            <a:pPr eaLnBrk="1" hangingPunct="1"/>
            <a:r>
              <a:rPr lang="en-US" dirty="0" smtClean="0"/>
              <a:t>Use full</a:t>
            </a:r>
            <a:r>
              <a:rPr lang="en-US" baseline="0" dirty="0" smtClean="0"/>
              <a:t> name, no nicknames, abbreviations or initials.</a:t>
            </a:r>
          </a:p>
          <a:p>
            <a:pPr eaLnBrk="1" hangingPunct="1"/>
            <a:r>
              <a:rPr lang="en-US" dirty="0" smtClean="0"/>
              <a:t>Use correct student’s SSN </a:t>
            </a:r>
            <a:r>
              <a:rPr lang="en-US" baseline="0" dirty="0" smtClean="0"/>
              <a:t>(check card to assure name and SSN match FAFSA entry)</a:t>
            </a:r>
          </a:p>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17</a:t>
            </a:fld>
            <a:endParaRPr lang="en-US" dirty="0"/>
          </a:p>
        </p:txBody>
      </p:sp>
    </p:spTree>
    <p:extLst>
      <p:ext uri="{BB962C8B-B14F-4D97-AF65-F5344CB8AC3E}">
        <p14:creationId xmlns:p14="http://schemas.microsoft.com/office/powerpoint/2010/main" val="268827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Eligibility</a:t>
            </a:r>
          </a:p>
          <a:p>
            <a:endParaRPr lang="en-US" baseline="0" dirty="0" smtClean="0"/>
          </a:p>
          <a:p>
            <a:r>
              <a:rPr lang="en-US" baseline="0" dirty="0" smtClean="0"/>
              <a:t>In order to receive federal student aid, student must be a US citizen or eligible non citizen.  Generally , eligible noncitizen’s are:</a:t>
            </a:r>
          </a:p>
          <a:p>
            <a:r>
              <a:rPr lang="en-US" baseline="0" dirty="0" smtClean="0"/>
              <a:t>Permanent U.S. resident with a Permanent Resident card (I-551).</a:t>
            </a:r>
          </a:p>
          <a:p>
            <a:r>
              <a:rPr lang="en-US" baseline="0" dirty="0" smtClean="0"/>
              <a:t>Conditional Permanent Resident wit a Conditional Green Card (I551C)</a:t>
            </a:r>
          </a:p>
          <a:p>
            <a:r>
              <a:rPr lang="en-US" baseline="0" dirty="0" smtClean="0"/>
              <a:t>Holder of an Arrival-Departure Record (I-94) from the Department of Homeland Security showing designations as ”Refugee”, “</a:t>
            </a:r>
            <a:r>
              <a:rPr lang="en-US" baseline="0" dirty="0" err="1" smtClean="0"/>
              <a:t>AsylumGranted</a:t>
            </a:r>
            <a:r>
              <a:rPr lang="en-US" baseline="0" dirty="0" smtClean="0"/>
              <a:t>”, “Parolee”</a:t>
            </a:r>
          </a:p>
          <a:p>
            <a:r>
              <a:rPr lang="en-US" baseline="0" dirty="0" smtClean="0"/>
              <a:t>T-Visa holder or Cuban-Haitian Entrant</a:t>
            </a:r>
          </a:p>
          <a:p>
            <a:r>
              <a:rPr lang="en-US" baseline="0" dirty="0" smtClean="0"/>
              <a:t>Valid certification from Department of Health and Human Services showing designation of Victim of human trafficking</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Parents educational background.  This question is used for state scholarship purposes only and does not affect your eligibility for federal student aid. For this question, </a:t>
            </a:r>
            <a:r>
              <a:rPr lang="en-US" b="1" dirty="0" smtClean="0">
                <a:effectLst/>
              </a:rPr>
              <a:t>parent</a:t>
            </a:r>
            <a:r>
              <a:rPr lang="en-US" b="1" baseline="0" dirty="0" smtClean="0">
                <a:effectLst/>
              </a:rPr>
              <a:t> </a:t>
            </a:r>
            <a:r>
              <a:rPr lang="en-US" dirty="0" smtClean="0">
                <a:effectLst/>
              </a:rPr>
              <a:t>means your birth or adoptive parent. Do not answer this question about a stepfather, legal guardian, or foster parent.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r>
              <a:rPr lang="en-US" dirty="0" smtClean="0"/>
              <a:t>Do not skip Drug</a:t>
            </a:r>
            <a:r>
              <a:rPr lang="en-US" baseline="0" dirty="0" smtClean="0"/>
              <a:t> sale conviction question.  Offense must have occurred while student was receiving federal student aid…therefore does not apply to first time students. Make a reference to Worksheet for “Yes”. FAO  would review documentation to determine future eligibility status.</a:t>
            </a:r>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18</a:t>
            </a:fld>
            <a:endParaRPr lang="en-US" dirty="0"/>
          </a:p>
        </p:txBody>
      </p:sp>
    </p:spTree>
    <p:extLst>
      <p:ext uri="{BB962C8B-B14F-4D97-AF65-F5344CB8AC3E}">
        <p14:creationId xmlns:p14="http://schemas.microsoft.com/office/powerpoint/2010/main" val="297277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student did not attend high school  (home school,</a:t>
            </a:r>
            <a:r>
              <a:rPr lang="en-US" baseline="0" dirty="0" smtClean="0"/>
              <a:t> GED, </a:t>
            </a:r>
            <a:r>
              <a:rPr lang="en-US" baseline="0" dirty="0" err="1" smtClean="0"/>
              <a:t>etc</a:t>
            </a:r>
            <a:r>
              <a:rPr lang="en-US" baseline="0" dirty="0" smtClean="0"/>
              <a:t>) …..Check </a:t>
            </a:r>
            <a:r>
              <a:rPr lang="en-US" baseline="0" dirty="0" err="1" smtClean="0"/>
              <a:t>regs</a:t>
            </a:r>
            <a:r>
              <a:rPr lang="en-US" baseline="0" dirty="0" smtClean="0"/>
              <a:t> on ability to benefit</a:t>
            </a:r>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19</a:t>
            </a:fld>
            <a:endParaRPr lang="en-US" dirty="0"/>
          </a:p>
        </p:txBody>
      </p:sp>
    </p:spTree>
    <p:extLst>
      <p:ext uri="{BB962C8B-B14F-4D97-AF65-F5344CB8AC3E}">
        <p14:creationId xmlns:p14="http://schemas.microsoft.com/office/powerpoint/2010/main" val="22281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E809DAE-80EA-4B8B-BB12-57B8A61388C0}" type="slidenum">
              <a:rPr lang="en-US" smtClean="0"/>
              <a:pPr/>
              <a:t>2</a:t>
            </a:fld>
            <a:endParaRPr lang="en-US" dirty="0" smtClean="0"/>
          </a:p>
        </p:txBody>
      </p:sp>
      <p:sp>
        <p:nvSpPr>
          <p:cNvPr id="68611" name="Rectangle 2"/>
          <p:cNvSpPr>
            <a:spLocks noGrp="1" noRot="1" noChangeAspect="1" noChangeArrowheads="1" noTextEdit="1"/>
          </p:cNvSpPr>
          <p:nvPr>
            <p:ph type="sldImg"/>
          </p:nvPr>
        </p:nvSpPr>
        <p:spPr>
          <a:xfrm>
            <a:off x="2900363" y="530225"/>
            <a:ext cx="3495675" cy="2620963"/>
          </a:xfrm>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add up to 10 colleges on your FAFSA.  </a:t>
            </a:r>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20</a:t>
            </a:fld>
            <a:endParaRPr lang="en-US" dirty="0"/>
          </a:p>
        </p:txBody>
      </p:sp>
    </p:spTree>
    <p:extLst>
      <p:ext uri="{BB962C8B-B14F-4D97-AF65-F5344CB8AC3E}">
        <p14:creationId xmlns:p14="http://schemas.microsoft.com/office/powerpoint/2010/main" val="3976380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student is asked a series</a:t>
            </a:r>
            <a:r>
              <a:rPr lang="en-US" baseline="0" dirty="0" smtClean="0"/>
              <a:t> of 13 questions to determine if parental data is required.  ( refer to  paper FAFSA </a:t>
            </a:r>
            <a:r>
              <a:rPr lang="en-US" baseline="0" dirty="0" err="1" smtClean="0"/>
              <a:t>pg</a:t>
            </a:r>
            <a:r>
              <a:rPr lang="en-US" baseline="0" dirty="0" smtClean="0"/>
              <a:t> 2).  Definition of Legal guardianship does not include your parents, even if they were appointed by a court to be your guardians.  </a:t>
            </a:r>
          </a:p>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21</a:t>
            </a:fld>
            <a:endParaRPr lang="en-US" dirty="0"/>
          </a:p>
        </p:txBody>
      </p:sp>
    </p:spTree>
    <p:extLst>
      <p:ext uri="{BB962C8B-B14F-4D97-AF65-F5344CB8AC3E}">
        <p14:creationId xmlns:p14="http://schemas.microsoft.com/office/powerpoint/2010/main" val="374200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E9FC2EF-D01C-4AF7-A75F-A0636DD60C8C}" type="slidenum">
              <a:rPr lang="en-US" smtClean="0"/>
              <a:pPr/>
              <a:t>22</a:t>
            </a:fld>
            <a:endParaRPr lang="en-US" dirty="0" smtClean="0"/>
          </a:p>
        </p:txBody>
      </p:sp>
      <p:sp>
        <p:nvSpPr>
          <p:cNvPr id="114691" name="Rectangle 2"/>
          <p:cNvSpPr>
            <a:spLocks noGrp="1" noRot="1" noChangeAspect="1" noChangeArrowheads="1" noTextEdit="1"/>
          </p:cNvSpPr>
          <p:nvPr>
            <p:ph type="sldImg"/>
          </p:nvPr>
        </p:nvSpPr>
        <p:spPr>
          <a:xfrm>
            <a:off x="2895600" y="525463"/>
            <a:ext cx="3505200" cy="2628900"/>
          </a:xfrm>
          <a:ln/>
        </p:spPr>
      </p:sp>
      <p:sp>
        <p:nvSpPr>
          <p:cNvPr id="114692" name="Rectangle 3"/>
          <p:cNvSpPr>
            <a:spLocks noGrp="1" noChangeArrowheads="1"/>
          </p:cNvSpPr>
          <p:nvPr>
            <p:ph type="body" idx="1"/>
          </p:nvPr>
        </p:nvSpPr>
        <p:spPr>
          <a:xfrm>
            <a:off x="929640" y="3330003"/>
            <a:ext cx="7437120" cy="3154803"/>
          </a:xfrm>
          <a:noFill/>
          <a:ln/>
        </p:spPr>
        <p:txBody>
          <a:bodyPr/>
          <a:lstStyle/>
          <a:p>
            <a:pPr eaLnBrk="1" hangingPunct="1"/>
            <a:endParaRPr lang="en-US"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23</a:t>
            </a:fld>
            <a:endParaRPr lang="en-US" dirty="0"/>
          </a:p>
        </p:txBody>
      </p:sp>
    </p:spTree>
    <p:extLst>
      <p:ext uri="{BB962C8B-B14F-4D97-AF65-F5344CB8AC3E}">
        <p14:creationId xmlns:p14="http://schemas.microsoft.com/office/powerpoint/2010/main" val="216347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115000"/>
              </a:spcBef>
              <a:buClr>
                <a:schemeClr val="tx1"/>
              </a:buClr>
              <a:buFontTx/>
              <a:buNone/>
            </a:pPr>
            <a:r>
              <a:rPr lang="en-US" dirty="0" smtClean="0"/>
              <a:t> Dependent</a:t>
            </a:r>
            <a:r>
              <a:rPr lang="en-US" baseline="0" dirty="0" smtClean="0"/>
              <a:t> Students must provide Parent Demographic Information =</a:t>
            </a:r>
          </a:p>
          <a:p>
            <a:pPr eaLnBrk="1" hangingPunct="1">
              <a:spcBef>
                <a:spcPct val="115000"/>
              </a:spcBef>
              <a:buClr>
                <a:schemeClr val="tx1"/>
              </a:buClr>
              <a:buFontTx/>
              <a:buNone/>
            </a:pPr>
            <a:r>
              <a:rPr lang="en-US" baseline="0" dirty="0" smtClean="0"/>
              <a:t>	</a:t>
            </a:r>
            <a:r>
              <a:rPr lang="en-US" dirty="0" smtClean="0"/>
              <a:t>Data for parents of dependent students  Changed mother and father to parent 1 and parent 2</a:t>
            </a:r>
          </a:p>
          <a:p>
            <a:pPr eaLnBrk="1" hangingPunct="1">
              <a:spcBef>
                <a:spcPct val="115000"/>
              </a:spcBef>
              <a:buClr>
                <a:schemeClr val="tx1"/>
              </a:buClr>
              <a:buFontTx/>
              <a:buNone/>
            </a:pPr>
            <a:r>
              <a:rPr lang="en-US" dirty="0" smtClean="0"/>
              <a:t>Definition of parent…….</a:t>
            </a:r>
          </a:p>
          <a:p>
            <a:pPr eaLnBrk="1" hangingPunct="1">
              <a:spcBef>
                <a:spcPct val="115000"/>
              </a:spcBef>
              <a:buClr>
                <a:schemeClr val="tx1"/>
              </a:buClr>
            </a:pPr>
            <a:r>
              <a:rPr lang="en-US" dirty="0" smtClean="0"/>
              <a:t>Parents’ name, social security number, date of birth </a:t>
            </a:r>
          </a:p>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24</a:t>
            </a:fld>
            <a:endParaRPr lang="en-US" dirty="0"/>
          </a:p>
        </p:txBody>
      </p:sp>
    </p:spTree>
    <p:extLst>
      <p:ext uri="{BB962C8B-B14F-4D97-AF65-F5344CB8AC3E}">
        <p14:creationId xmlns:p14="http://schemas.microsoft.com/office/powerpoint/2010/main" val="1027190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25</a:t>
            </a:fld>
            <a:endParaRPr lang="en-US" dirty="0"/>
          </a:p>
        </p:txBody>
      </p:sp>
    </p:spTree>
    <p:extLst>
      <p:ext uri="{BB962C8B-B14F-4D97-AF65-F5344CB8AC3E}">
        <p14:creationId xmlns:p14="http://schemas.microsoft.com/office/powerpoint/2010/main" val="3992212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26</a:t>
            </a:fld>
            <a:endParaRPr lang="en-US" dirty="0"/>
          </a:p>
        </p:txBody>
      </p:sp>
    </p:spTree>
    <p:extLst>
      <p:ext uri="{BB962C8B-B14F-4D97-AF65-F5344CB8AC3E}">
        <p14:creationId xmlns:p14="http://schemas.microsoft.com/office/powerpoint/2010/main" val="2447038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27</a:t>
            </a:fld>
            <a:endParaRPr lang="en-US" dirty="0"/>
          </a:p>
        </p:txBody>
      </p:sp>
    </p:spTree>
    <p:extLst>
      <p:ext uri="{BB962C8B-B14F-4D97-AF65-F5344CB8AC3E}">
        <p14:creationId xmlns:p14="http://schemas.microsoft.com/office/powerpoint/2010/main" val="3389221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28</a:t>
            </a:fld>
            <a:endParaRPr lang="en-US" dirty="0"/>
          </a:p>
        </p:txBody>
      </p:sp>
    </p:spTree>
    <p:extLst>
      <p:ext uri="{BB962C8B-B14F-4D97-AF65-F5344CB8AC3E}">
        <p14:creationId xmlns:p14="http://schemas.microsoft.com/office/powerpoint/2010/main" val="2601521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29</a:t>
            </a:fld>
            <a:endParaRPr lang="en-US" dirty="0"/>
          </a:p>
        </p:txBody>
      </p:sp>
    </p:spTree>
    <p:extLst>
      <p:ext uri="{BB962C8B-B14F-4D97-AF65-F5344CB8AC3E}">
        <p14:creationId xmlns:p14="http://schemas.microsoft.com/office/powerpoint/2010/main" val="357474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86C82D0-200D-442B-91A7-A7DEE05CDAE9}" type="slidenum">
              <a:rPr lang="en-US" smtClean="0"/>
              <a:pPr/>
              <a:t>3</a:t>
            </a:fld>
            <a:endParaRPr lang="en-US" dirty="0" smtClean="0"/>
          </a:p>
        </p:txBody>
      </p:sp>
      <p:sp>
        <p:nvSpPr>
          <p:cNvPr id="70659" name="Rectangle 2"/>
          <p:cNvSpPr>
            <a:spLocks noGrp="1" noRot="1" noChangeAspect="1" noChangeArrowheads="1" noTextEdit="1"/>
          </p:cNvSpPr>
          <p:nvPr>
            <p:ph type="sldImg"/>
          </p:nvPr>
        </p:nvSpPr>
        <p:spPr>
          <a:xfrm>
            <a:off x="2900363" y="530225"/>
            <a:ext cx="3495675" cy="2620963"/>
          </a:xfrm>
          <a:ln cap="flat"/>
        </p:spPr>
      </p:sp>
      <p:sp>
        <p:nvSpPr>
          <p:cNvPr id="706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DD06E6C-6459-4E89-934B-DCBE51D501D7}" type="slidenum">
              <a:rPr lang="en-US" smtClean="0"/>
              <a:pPr/>
              <a:t>30</a:t>
            </a:fld>
            <a:endParaRPr lang="en-US" dirty="0" smtClean="0"/>
          </a:p>
        </p:txBody>
      </p:sp>
      <p:sp>
        <p:nvSpPr>
          <p:cNvPr id="117763" name="Rectangle 2"/>
          <p:cNvSpPr>
            <a:spLocks noGrp="1" noRot="1" noChangeAspect="1" noChangeArrowheads="1" noTextEdit="1"/>
          </p:cNvSpPr>
          <p:nvPr>
            <p:ph type="sldImg"/>
          </p:nvPr>
        </p:nvSpPr>
        <p:spPr>
          <a:xfrm>
            <a:off x="2895600" y="525463"/>
            <a:ext cx="3505200" cy="2628900"/>
          </a:xfrm>
          <a:ln/>
        </p:spPr>
      </p:sp>
      <p:sp>
        <p:nvSpPr>
          <p:cNvPr id="117764" name="Rectangle 3"/>
          <p:cNvSpPr>
            <a:spLocks noGrp="1" noChangeArrowheads="1"/>
          </p:cNvSpPr>
          <p:nvPr>
            <p:ph type="body" idx="1"/>
          </p:nvPr>
        </p:nvSpPr>
        <p:spPr>
          <a:xfrm>
            <a:off x="929640" y="3330003"/>
            <a:ext cx="7437120" cy="3154803"/>
          </a:xfrm>
          <a:noFill/>
          <a:ln/>
        </p:spPr>
        <p:txBody>
          <a:bodyPr/>
          <a:lstStyle/>
          <a:p>
            <a:pPr defTabSz="935340" eaLnBrk="1" hangingPunct="1"/>
            <a:r>
              <a:rPr lang="en-US" dirty="0" smtClean="0"/>
              <a:t>Tax filing status</a:t>
            </a:r>
            <a:r>
              <a:rPr lang="en-US" baseline="0" dirty="0" smtClean="0"/>
              <a:t> is important for a number of reasons. It is  One of the IRS Data Retrieval tools filtering questions.  </a:t>
            </a:r>
          </a:p>
          <a:p>
            <a:pPr defTabSz="935340" eaLnBrk="1" hangingPunct="1"/>
            <a:r>
              <a:rPr lang="en-US" baseline="0" dirty="0" smtClean="0"/>
              <a:t>Must answer .  Tells the </a:t>
            </a:r>
            <a:r>
              <a:rPr lang="en-US" baseline="0" dirty="0" err="1" smtClean="0"/>
              <a:t>Dept</a:t>
            </a:r>
            <a:r>
              <a:rPr lang="en-US" baseline="0" dirty="0" smtClean="0"/>
              <a:t> of Education if figures are estimated or actual. Return type is important because it will be used as a filter to determine whether or not the student qualifies for special processing formulas.  Simplified formula applies to parents with an AGI of less than 50,000 and the Automatic Zero EFC formula applies when the annual income is 24,000 or less. In these  cases, no student or parental asset information is required and therefor not  a factor in the EFC calculation.  </a:t>
            </a:r>
          </a:p>
          <a:p>
            <a:pPr defTabSz="935340" eaLnBrk="1" hangingPunct="1"/>
            <a:endParaRPr lang="en-US" baseline="0" dirty="0" smtClean="0"/>
          </a:p>
          <a:p>
            <a:pPr defTabSz="935340" eaLnBrk="1" hangingPunct="1"/>
            <a:r>
              <a:rPr lang="en-US" baseline="0" dirty="0" smtClean="0"/>
              <a:t>1040A or EZ if income is under 100,000 and don’t itemize deductions , don’t own business, no alimony</a:t>
            </a:r>
          </a:p>
          <a:p>
            <a:pPr defTabSz="935340" eaLnBrk="1" hangingPunct="1"/>
            <a:endParaRPr lang="en-US" dirty="0" smtClean="0"/>
          </a:p>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0E77402-1634-4A00-B2AD-B5E0B0BB251A}" type="slidenum">
              <a:rPr lang="en-US" smtClean="0"/>
              <a:pPr/>
              <a:t>31</a:t>
            </a:fld>
            <a:endParaRPr lang="en-US" dirty="0" smtClean="0"/>
          </a:p>
        </p:txBody>
      </p:sp>
      <p:sp>
        <p:nvSpPr>
          <p:cNvPr id="116739" name="Rectangle 2"/>
          <p:cNvSpPr>
            <a:spLocks noGrp="1" noRot="1" noChangeAspect="1" noChangeArrowheads="1" noTextEdit="1"/>
          </p:cNvSpPr>
          <p:nvPr>
            <p:ph type="sldImg"/>
          </p:nvPr>
        </p:nvSpPr>
        <p:spPr>
          <a:xfrm>
            <a:off x="2895600" y="525463"/>
            <a:ext cx="3505200" cy="2628900"/>
          </a:xfrm>
          <a:ln/>
        </p:spPr>
      </p:sp>
      <p:sp>
        <p:nvSpPr>
          <p:cNvPr id="116740" name="Rectangle 3"/>
          <p:cNvSpPr>
            <a:spLocks noGrp="1" noChangeArrowheads="1"/>
          </p:cNvSpPr>
          <p:nvPr>
            <p:ph type="body" idx="1"/>
          </p:nvPr>
        </p:nvSpPr>
        <p:spPr>
          <a:xfrm>
            <a:off x="929640" y="3330003"/>
            <a:ext cx="7437120" cy="3154803"/>
          </a:xfrm>
          <a:noFill/>
          <a:ln/>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8085F27-1F45-4D50-94C7-542ACC6754B6}" type="slidenum">
              <a:rPr lang="en-US" smtClean="0"/>
              <a:pPr/>
              <a:t>32</a:t>
            </a:fld>
            <a:endParaRPr lang="en-US" dirty="0" smtClean="0"/>
          </a:p>
        </p:txBody>
      </p:sp>
      <p:sp>
        <p:nvSpPr>
          <p:cNvPr id="118787" name="Rectangle 2"/>
          <p:cNvSpPr>
            <a:spLocks noGrp="1" noRot="1" noChangeAspect="1" noChangeArrowheads="1" noTextEdit="1"/>
          </p:cNvSpPr>
          <p:nvPr>
            <p:ph type="sldImg"/>
          </p:nvPr>
        </p:nvSpPr>
        <p:spPr>
          <a:xfrm>
            <a:off x="2895600" y="525463"/>
            <a:ext cx="3505200" cy="2628900"/>
          </a:xfrm>
          <a:ln/>
        </p:spPr>
      </p:sp>
      <p:sp>
        <p:nvSpPr>
          <p:cNvPr id="118788"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AGI includes</a:t>
            </a:r>
            <a:r>
              <a:rPr lang="en-US" baseline="0" dirty="0" smtClean="0"/>
              <a:t> interest income, income earned from working, dividends, taxable refunds, alimony, capital gains and losses, rental income, taxable social security and pension distributions.  Line ? on 2013 tax return.</a:t>
            </a:r>
          </a:p>
          <a:p>
            <a:pPr eaLnBrk="1" hangingPunct="1"/>
            <a:endParaRPr lang="en-US" baseline="0" dirty="0" smtClean="0"/>
          </a:p>
          <a:p>
            <a:pPr eaLnBrk="1" hangingPunct="1"/>
            <a:r>
              <a:rPr lang="en-US" baseline="0" dirty="0" smtClean="0"/>
              <a:t>Income earned from work is Line 7 and Business income Line 12. Is found on W2 form and schedule C of federal tax return.</a:t>
            </a:r>
          </a:p>
          <a:p>
            <a:pPr eaLnBrk="1" hangingPunct="1"/>
            <a:endParaRPr lang="en-US" baseline="0" dirty="0" smtClean="0"/>
          </a:p>
          <a:p>
            <a:pPr eaLnBrk="1" hangingPunct="1"/>
            <a:r>
              <a:rPr lang="en-US" baseline="0" dirty="0" smtClean="0"/>
              <a:t>This is important on the </a:t>
            </a:r>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B59F732-68A7-42DD-BDB7-3A05C710C145}" type="slidenum">
              <a:rPr lang="en-US" smtClean="0"/>
              <a:pPr/>
              <a:t>33</a:t>
            </a:fld>
            <a:endParaRPr lang="en-US" dirty="0" smtClean="0"/>
          </a:p>
        </p:txBody>
      </p:sp>
      <p:sp>
        <p:nvSpPr>
          <p:cNvPr id="119811" name="Rectangle 2"/>
          <p:cNvSpPr>
            <a:spLocks noGrp="1" noRot="1" noChangeAspect="1" noChangeArrowheads="1" noTextEdit="1"/>
          </p:cNvSpPr>
          <p:nvPr>
            <p:ph type="sldImg"/>
          </p:nvPr>
        </p:nvSpPr>
        <p:spPr>
          <a:xfrm>
            <a:off x="2895600" y="525463"/>
            <a:ext cx="3505200" cy="2628900"/>
          </a:xfrm>
          <a:ln/>
        </p:spPr>
      </p:sp>
      <p:sp>
        <p:nvSpPr>
          <p:cNvPr id="119812"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 If not listed on tax</a:t>
            </a:r>
            <a:r>
              <a:rPr lang="en-US" baseline="0" dirty="0" smtClean="0"/>
              <a:t> returns, </a:t>
            </a:r>
            <a:r>
              <a:rPr lang="en-US" dirty="0" smtClean="0"/>
              <a:t> </a:t>
            </a:r>
          </a:p>
          <a:p>
            <a:pPr eaLnBrk="1" hangingPunct="1"/>
            <a:r>
              <a:rPr lang="en-US" dirty="0" smtClean="0"/>
              <a:t>Most of the items W2</a:t>
            </a:r>
            <a:r>
              <a:rPr lang="en-US" baseline="0" dirty="0" smtClean="0"/>
              <a:t> box 12 a-d and sometimes box 14 </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30F9E52-C8F3-4A5D-9F27-2CB8FB1A5CDD}" type="slidenum">
              <a:rPr lang="en-US" smtClean="0"/>
              <a:pPr/>
              <a:t>34</a:t>
            </a:fld>
            <a:endParaRPr lang="en-US" dirty="0" smtClean="0"/>
          </a:p>
        </p:txBody>
      </p:sp>
      <p:sp>
        <p:nvSpPr>
          <p:cNvPr id="120835" name="Rectangle 2"/>
          <p:cNvSpPr>
            <a:spLocks noGrp="1" noRot="1" noChangeAspect="1" noChangeArrowheads="1" noTextEdit="1"/>
          </p:cNvSpPr>
          <p:nvPr>
            <p:ph type="sldImg"/>
          </p:nvPr>
        </p:nvSpPr>
        <p:spPr>
          <a:xfrm>
            <a:off x="2895600" y="525463"/>
            <a:ext cx="3505200" cy="2628900"/>
          </a:xfrm>
          <a:ln/>
        </p:spPr>
      </p:sp>
      <p:sp>
        <p:nvSpPr>
          <p:cNvPr id="120836" name="Rectangle 3"/>
          <p:cNvSpPr>
            <a:spLocks noGrp="1" noChangeArrowheads="1"/>
          </p:cNvSpPr>
          <p:nvPr>
            <p:ph type="body" idx="1"/>
          </p:nvPr>
        </p:nvSpPr>
        <p:spPr>
          <a:xfrm>
            <a:off x="929640" y="3330003"/>
            <a:ext cx="7437120" cy="3154803"/>
          </a:xfrm>
          <a:noFill/>
          <a:ln/>
        </p:spPr>
        <p:txBody>
          <a:bodyPr/>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57A6FDB-1F3B-4183-A715-2C3EB8DFFC55}" type="slidenum">
              <a:rPr lang="en-US" smtClean="0"/>
              <a:pPr/>
              <a:t>35</a:t>
            </a:fld>
            <a:endParaRPr lang="en-US" dirty="0" smtClean="0"/>
          </a:p>
        </p:txBody>
      </p:sp>
      <p:sp>
        <p:nvSpPr>
          <p:cNvPr id="121859" name="Rectangle 2"/>
          <p:cNvSpPr>
            <a:spLocks noGrp="1" noRot="1" noChangeAspect="1" noChangeArrowheads="1" noTextEdit="1"/>
          </p:cNvSpPr>
          <p:nvPr>
            <p:ph type="sldImg"/>
          </p:nvPr>
        </p:nvSpPr>
        <p:spPr>
          <a:xfrm>
            <a:off x="2895600" y="525463"/>
            <a:ext cx="3505200" cy="2628900"/>
          </a:xfrm>
          <a:ln/>
        </p:spPr>
      </p:sp>
      <p:sp>
        <p:nvSpPr>
          <p:cNvPr id="121860"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Asset data</a:t>
            </a:r>
            <a:r>
              <a:rPr lang="en-US" baseline="0" dirty="0" smtClean="0"/>
              <a:t> may not be required if criteria for special processing formulas (as previously mentioned) have been met and in this case, you will be prompted to skip the asset questions.</a:t>
            </a:r>
          </a:p>
          <a:p>
            <a:pPr eaLnBrk="1" hangingPunct="1"/>
            <a:r>
              <a:rPr lang="en-US" baseline="0" dirty="0" smtClean="0"/>
              <a:t>However, the college will reserve the right to request asset information, so you may review and record asset information on the date you filed FAFSA.</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30225"/>
            <a:ext cx="3495675" cy="2620963"/>
          </a:xfrm>
        </p:spPr>
      </p:sp>
      <p:sp>
        <p:nvSpPr>
          <p:cNvPr id="3" name="Notes Placeholder 2"/>
          <p:cNvSpPr>
            <a:spLocks noGrp="1"/>
          </p:cNvSpPr>
          <p:nvPr>
            <p:ph type="body" idx="1"/>
          </p:nvPr>
        </p:nvSpPr>
        <p:spPr/>
        <p:txBody>
          <a:bodyPr/>
          <a:lstStyle/>
          <a:p>
            <a:r>
              <a:rPr lang="en-US" dirty="0" smtClean="0"/>
              <a:t>For</a:t>
            </a:r>
            <a:r>
              <a:rPr lang="en-US" baseline="0" dirty="0" smtClean="0"/>
              <a:t> </a:t>
            </a:r>
            <a:r>
              <a:rPr lang="en-US" dirty="0" smtClean="0"/>
              <a:t>student</a:t>
            </a:r>
            <a:r>
              <a:rPr lang="en-US" baseline="0" dirty="0" smtClean="0"/>
              <a:t> income  there is an income protection allowance of $6,100 for 2014-2015 and the remaining amount is assessed at 50%.</a:t>
            </a:r>
          </a:p>
          <a:p>
            <a:r>
              <a:rPr lang="en-US" baseline="0" dirty="0" smtClean="0"/>
              <a:t>Dependent students must report any assets in their name.  They do  not receive an Asset Protection allowance.  Their reported assets are assessed at 20% .</a:t>
            </a:r>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36</a:t>
            </a:fld>
            <a:endParaRPr lang="en-US" dirty="0"/>
          </a:p>
        </p:txBody>
      </p:sp>
    </p:spTree>
    <p:extLst>
      <p:ext uri="{BB962C8B-B14F-4D97-AF65-F5344CB8AC3E}">
        <p14:creationId xmlns:p14="http://schemas.microsoft.com/office/powerpoint/2010/main" val="108847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37</a:t>
            </a:fld>
            <a:endParaRPr lang="en-US" dirty="0"/>
          </a:p>
        </p:txBody>
      </p:sp>
    </p:spTree>
    <p:extLst>
      <p:ext uri="{BB962C8B-B14F-4D97-AF65-F5344CB8AC3E}">
        <p14:creationId xmlns:p14="http://schemas.microsoft.com/office/powerpoint/2010/main" val="2279506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38</a:t>
            </a:fld>
            <a:endParaRPr lang="en-US" dirty="0"/>
          </a:p>
        </p:txBody>
      </p:sp>
    </p:spTree>
    <p:extLst>
      <p:ext uri="{BB962C8B-B14F-4D97-AF65-F5344CB8AC3E}">
        <p14:creationId xmlns:p14="http://schemas.microsoft.com/office/powerpoint/2010/main" val="3095681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39</a:t>
            </a:fld>
            <a:endParaRPr lang="en-US" dirty="0"/>
          </a:p>
        </p:txBody>
      </p:sp>
    </p:spTree>
    <p:extLst>
      <p:ext uri="{BB962C8B-B14F-4D97-AF65-F5344CB8AC3E}">
        <p14:creationId xmlns:p14="http://schemas.microsoft.com/office/powerpoint/2010/main" val="282340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E766874-C424-4898-B07F-C9685C46990C}" type="slidenum">
              <a:rPr lang="en-US" smtClean="0"/>
              <a:pPr/>
              <a:t>4</a:t>
            </a:fld>
            <a:endParaRPr lang="en-US" dirty="0" smtClean="0"/>
          </a:p>
        </p:txBody>
      </p:sp>
      <p:sp>
        <p:nvSpPr>
          <p:cNvPr id="69635" name="Rectangle 2"/>
          <p:cNvSpPr>
            <a:spLocks noGrp="1" noRot="1" noChangeAspect="1" noChangeArrowheads="1" noTextEdit="1"/>
          </p:cNvSpPr>
          <p:nvPr>
            <p:ph type="sldImg"/>
          </p:nvPr>
        </p:nvSpPr>
        <p:spPr>
          <a:xfrm>
            <a:off x="2900363" y="530225"/>
            <a:ext cx="3495675" cy="2620963"/>
          </a:xfrm>
          <a:ln cap="flat"/>
        </p:spPr>
      </p:sp>
      <p:sp>
        <p:nvSpPr>
          <p:cNvPr id="69636" name="Rectangle 3"/>
          <p:cNvSpPr>
            <a:spLocks noGrp="1" noChangeArrowheads="1"/>
          </p:cNvSpPr>
          <p:nvPr>
            <p:ph type="body" idx="1"/>
          </p:nvPr>
        </p:nvSpPr>
        <p:spPr>
          <a:noFill/>
          <a:ln/>
        </p:spPr>
        <p:txBody>
          <a:bodyPr/>
          <a:lstStyle/>
          <a:p>
            <a:pPr eaLnBrk="1" hangingPunct="1"/>
            <a:r>
              <a:rPr lang="en-US" dirty="0" smtClean="0"/>
              <a:t>Merit Based Aid = need blind awarded upon admission to students</a:t>
            </a:r>
            <a:r>
              <a:rPr lang="en-US" baseline="0" dirty="0" smtClean="0"/>
              <a:t> strictly on the basis of merit.  Does not have to be repaid.  Renewable each year contingent upon maintaining academic criteria and satisfactory progress towards degree.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61371DBB-CD51-49CB-B20E-E538FDB03569}" type="slidenum">
              <a:rPr lang="en-US" smtClean="0"/>
              <a:pPr/>
              <a:t>40</a:t>
            </a:fld>
            <a:endParaRPr lang="en-US" dirty="0" smtClean="0"/>
          </a:p>
        </p:txBody>
      </p:sp>
      <p:sp>
        <p:nvSpPr>
          <p:cNvPr id="122883" name="Rectangle 2"/>
          <p:cNvSpPr>
            <a:spLocks noGrp="1" noRot="1" noChangeAspect="1" noChangeArrowheads="1" noTextEdit="1"/>
          </p:cNvSpPr>
          <p:nvPr>
            <p:ph type="sldImg"/>
          </p:nvPr>
        </p:nvSpPr>
        <p:spPr>
          <a:xfrm>
            <a:off x="2895600" y="525463"/>
            <a:ext cx="3505200" cy="2628900"/>
          </a:xfrm>
          <a:ln/>
        </p:spPr>
      </p:sp>
      <p:sp>
        <p:nvSpPr>
          <p:cNvPr id="122884" name="Rectangle 3"/>
          <p:cNvSpPr>
            <a:spLocks noGrp="1" noChangeArrowheads="1"/>
          </p:cNvSpPr>
          <p:nvPr>
            <p:ph type="body" idx="1"/>
          </p:nvPr>
        </p:nvSpPr>
        <p:spPr>
          <a:xfrm>
            <a:off x="929640" y="3330003"/>
            <a:ext cx="7437120" cy="3154803"/>
          </a:xfrm>
          <a:noFill/>
          <a:ln/>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41</a:t>
            </a:fld>
            <a:endParaRPr lang="en-US" dirty="0"/>
          </a:p>
        </p:txBody>
      </p:sp>
    </p:spTree>
    <p:extLst>
      <p:ext uri="{BB962C8B-B14F-4D97-AF65-F5344CB8AC3E}">
        <p14:creationId xmlns:p14="http://schemas.microsoft.com/office/powerpoint/2010/main" val="3106370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42</a:t>
            </a:fld>
            <a:endParaRPr lang="en-US" dirty="0"/>
          </a:p>
        </p:txBody>
      </p:sp>
    </p:spTree>
    <p:extLst>
      <p:ext uri="{BB962C8B-B14F-4D97-AF65-F5344CB8AC3E}">
        <p14:creationId xmlns:p14="http://schemas.microsoft.com/office/powerpoint/2010/main" val="2535541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09C7EF5-7FCC-4309-ABC2-E5A8EF092136}" type="slidenum">
              <a:rPr lang="en-US" smtClean="0"/>
              <a:pPr/>
              <a:t>43</a:t>
            </a:fld>
            <a:endParaRPr lang="en-US" dirty="0" smtClean="0"/>
          </a:p>
        </p:txBody>
      </p:sp>
      <p:sp>
        <p:nvSpPr>
          <p:cNvPr id="123907" name="Rectangle 2"/>
          <p:cNvSpPr>
            <a:spLocks noGrp="1" noRot="1" noChangeAspect="1" noChangeArrowheads="1" noTextEdit="1"/>
          </p:cNvSpPr>
          <p:nvPr>
            <p:ph type="sldImg"/>
          </p:nvPr>
        </p:nvSpPr>
        <p:spPr>
          <a:xfrm>
            <a:off x="2895600" y="525463"/>
            <a:ext cx="3505200" cy="2628900"/>
          </a:xfrm>
          <a:ln/>
        </p:spPr>
      </p:sp>
      <p:sp>
        <p:nvSpPr>
          <p:cNvPr id="123908" name="Rectangle 3"/>
          <p:cNvSpPr>
            <a:spLocks noGrp="1" noChangeArrowheads="1"/>
          </p:cNvSpPr>
          <p:nvPr>
            <p:ph type="body" idx="1"/>
          </p:nvPr>
        </p:nvSpPr>
        <p:spPr>
          <a:xfrm>
            <a:off x="929640" y="3330003"/>
            <a:ext cx="7437120" cy="3154803"/>
          </a:xfrm>
          <a:noFill/>
          <a:ln/>
        </p:spPr>
        <p:txBody>
          <a:bodyPr/>
          <a:lstStyle/>
          <a:p>
            <a:pPr eaLnBrk="1" hangingPunct="1"/>
            <a:endParaRPr lang="en-US" dirty="0" smtClean="0"/>
          </a:p>
          <a:p>
            <a:pPr eaLnBrk="1" hangingPunct="1"/>
            <a:r>
              <a:rPr lang="en-US" dirty="0" smtClean="0"/>
              <a:t>*Line 55 1040, line 35 1040A, line10 1040EZ</a:t>
            </a:r>
          </a:p>
          <a:p>
            <a:pPr eaLnBrk="1" hangingPunct="1"/>
            <a:r>
              <a:rPr lang="en-US" dirty="0" smtClean="0"/>
              <a:t>If you have unusual circumstances</a:t>
            </a:r>
            <a:r>
              <a:rPr lang="en-US" baseline="0" dirty="0" smtClean="0"/>
              <a:t> that might affect your financial situation complete the FAFSA to the extent you can then submit as instructed and contact FAO </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94C1AB72-B44C-4CC5-83B7-5E536C2809AF}" type="slidenum">
              <a:rPr lang="en-US" smtClean="0"/>
              <a:pPr/>
              <a:t>44</a:t>
            </a:fld>
            <a:endParaRPr lang="en-US" dirty="0" smtClean="0"/>
          </a:p>
        </p:txBody>
      </p:sp>
      <p:sp>
        <p:nvSpPr>
          <p:cNvPr id="126979" name="Rectangle 2"/>
          <p:cNvSpPr>
            <a:spLocks noGrp="1" noRot="1" noChangeAspect="1" noChangeArrowheads="1" noTextEdit="1"/>
          </p:cNvSpPr>
          <p:nvPr>
            <p:ph type="sldImg"/>
          </p:nvPr>
        </p:nvSpPr>
        <p:spPr>
          <a:xfrm>
            <a:off x="2895600" y="525463"/>
            <a:ext cx="3505200" cy="2628900"/>
          </a:xfrm>
          <a:ln/>
        </p:spPr>
      </p:sp>
      <p:sp>
        <p:nvSpPr>
          <p:cNvPr id="126980"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Go to www.fafsa.gov.  Select make corrections. </a:t>
            </a:r>
            <a:r>
              <a:rPr lang="en-US" baseline="0" dirty="0" smtClean="0"/>
              <a:t> Both student and parent must re-sign the corrected FAFSA.</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CB15ED4-C937-4631-8F40-E547F79CAA03}" type="slidenum">
              <a:rPr lang="en-US" smtClean="0"/>
              <a:pPr/>
              <a:t>45</a:t>
            </a:fld>
            <a:endParaRPr lang="en-US" dirty="0" smtClean="0"/>
          </a:p>
        </p:txBody>
      </p:sp>
      <p:sp>
        <p:nvSpPr>
          <p:cNvPr id="125955" name="Rectangle 2"/>
          <p:cNvSpPr>
            <a:spLocks noGrp="1" noRot="1" noChangeAspect="1" noChangeArrowheads="1" noTextEdit="1"/>
          </p:cNvSpPr>
          <p:nvPr>
            <p:ph type="sldImg"/>
          </p:nvPr>
        </p:nvSpPr>
        <p:spPr>
          <a:xfrm>
            <a:off x="2895600" y="525463"/>
            <a:ext cx="3505200" cy="2628900"/>
          </a:xfrm>
          <a:ln/>
        </p:spPr>
      </p:sp>
      <p:sp>
        <p:nvSpPr>
          <p:cNvPr id="125956" name="Rectangle 3"/>
          <p:cNvSpPr>
            <a:spLocks noGrp="1" noChangeArrowheads="1"/>
          </p:cNvSpPr>
          <p:nvPr>
            <p:ph type="body" idx="1"/>
          </p:nvPr>
        </p:nvSpPr>
        <p:spPr>
          <a:xfrm>
            <a:off x="929640" y="3330003"/>
            <a:ext cx="7437120" cy="3154803"/>
          </a:xfrm>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671182D-3EDE-4181-96C4-D8D340C4FCAA}" type="slidenum">
              <a:rPr lang="en-US" smtClean="0"/>
              <a:pPr/>
              <a:t>46</a:t>
            </a:fld>
            <a:endParaRPr lang="en-US" dirty="0" smtClean="0"/>
          </a:p>
        </p:txBody>
      </p:sp>
      <p:sp>
        <p:nvSpPr>
          <p:cNvPr id="81923" name="Rectangle 2"/>
          <p:cNvSpPr>
            <a:spLocks noGrp="1" noRot="1" noChangeAspect="1" noChangeArrowheads="1" noTextEdit="1"/>
          </p:cNvSpPr>
          <p:nvPr>
            <p:ph type="sldImg"/>
          </p:nvPr>
        </p:nvSpPr>
        <p:spPr>
          <a:xfrm>
            <a:off x="2900363" y="530225"/>
            <a:ext cx="3495675" cy="2620963"/>
          </a:xfrm>
          <a:ln/>
        </p:spPr>
      </p:sp>
      <p:sp>
        <p:nvSpPr>
          <p:cNvPr id="819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7CB0833-BB93-421C-8280-664FBC978BAE}" type="slidenum">
              <a:rPr lang="en-US" smtClean="0"/>
              <a:pPr/>
              <a:t>47</a:t>
            </a:fld>
            <a:endParaRPr lang="en-US" dirty="0" smtClean="0"/>
          </a:p>
        </p:txBody>
      </p:sp>
      <p:sp>
        <p:nvSpPr>
          <p:cNvPr id="80899" name="Rectangle 2"/>
          <p:cNvSpPr>
            <a:spLocks noGrp="1" noRot="1" noChangeAspect="1" noChangeArrowheads="1" noTextEdit="1"/>
          </p:cNvSpPr>
          <p:nvPr>
            <p:ph type="sldImg"/>
          </p:nvPr>
        </p:nvSpPr>
        <p:spPr>
          <a:xfrm>
            <a:off x="2900363" y="530225"/>
            <a:ext cx="3495675" cy="2620963"/>
          </a:xfrm>
          <a:ln/>
        </p:spPr>
      </p:sp>
      <p:sp>
        <p:nvSpPr>
          <p:cNvPr id="80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EBD5999-DFF9-4DC4-9338-7E143262E2E3}" type="slidenum">
              <a:rPr lang="en-US" smtClean="0"/>
              <a:pPr/>
              <a:t>48</a:t>
            </a:fld>
            <a:endParaRPr lang="en-US" dirty="0" smtClean="0"/>
          </a:p>
        </p:txBody>
      </p:sp>
      <p:sp>
        <p:nvSpPr>
          <p:cNvPr id="82947" name="Rectangle 2"/>
          <p:cNvSpPr>
            <a:spLocks noGrp="1" noRot="1" noChangeAspect="1" noChangeArrowheads="1" noTextEdit="1"/>
          </p:cNvSpPr>
          <p:nvPr>
            <p:ph type="sldImg"/>
          </p:nvPr>
        </p:nvSpPr>
        <p:spPr>
          <a:xfrm>
            <a:off x="2900363" y="530225"/>
            <a:ext cx="3495675" cy="2620963"/>
          </a:xfrm>
          <a:ln/>
        </p:spPr>
      </p:sp>
      <p:sp>
        <p:nvSpPr>
          <p:cNvPr id="82948" name="Rectangle 3"/>
          <p:cNvSpPr>
            <a:spLocks noGrp="1" noChangeArrowheads="1"/>
          </p:cNvSpPr>
          <p:nvPr>
            <p:ph type="body" idx="1"/>
          </p:nvPr>
        </p:nvSpPr>
        <p:spPr>
          <a:noFill/>
          <a:ln/>
        </p:spPr>
        <p:txBody>
          <a:bodyPr/>
          <a:lstStyle/>
          <a:p>
            <a:pPr eaLnBrk="1" hangingPunct="1"/>
            <a:r>
              <a:rPr lang="en-US" dirty="0" smtClean="0"/>
              <a:t>In</a:t>
            </a:r>
            <a:r>
              <a:rPr lang="en-US" baseline="0" dirty="0" smtClean="0"/>
              <a:t> theory the EFC is the amount the family is able to pay. In reality , and it is rarely the amount a family actually pays.</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0236D3A-48D5-43F8-9244-35EB094C6407}" type="slidenum">
              <a:rPr lang="en-US" smtClean="0"/>
              <a:pPr/>
              <a:t>49</a:t>
            </a:fld>
            <a:endParaRPr lang="en-US" dirty="0" smtClean="0"/>
          </a:p>
        </p:txBody>
      </p:sp>
      <p:sp>
        <p:nvSpPr>
          <p:cNvPr id="86019" name="Rectangle 2"/>
          <p:cNvSpPr>
            <a:spLocks noGrp="1" noRot="1" noChangeAspect="1" noChangeArrowheads="1" noTextEdit="1"/>
          </p:cNvSpPr>
          <p:nvPr>
            <p:ph type="sldImg"/>
          </p:nvPr>
        </p:nvSpPr>
        <p:spPr>
          <a:xfrm>
            <a:off x="2900363" y="530225"/>
            <a:ext cx="3495675" cy="2620963"/>
          </a:xfrm>
          <a:ln/>
        </p:spPr>
      </p:sp>
      <p:sp>
        <p:nvSpPr>
          <p:cNvPr id="86020" name="Rectangle 3"/>
          <p:cNvSpPr>
            <a:spLocks noGrp="1" noChangeArrowheads="1"/>
          </p:cNvSpPr>
          <p:nvPr>
            <p:ph type="body" idx="1"/>
          </p:nvPr>
        </p:nvSpPr>
        <p:spPr>
          <a:noFill/>
          <a:ln/>
        </p:spPr>
        <p:txBody>
          <a:bodyPr/>
          <a:lstStyle/>
          <a:p>
            <a:pPr eaLnBrk="1" hangingPunct="1"/>
            <a:r>
              <a:rPr lang="en-US" dirty="0" smtClean="0"/>
              <a:t>COA includes</a:t>
            </a:r>
            <a:r>
              <a:rPr lang="en-US" baseline="0" dirty="0" smtClean="0"/>
              <a:t> both direct and indirect costs.</a:t>
            </a:r>
          </a:p>
          <a:p>
            <a:pPr eaLnBrk="1" hangingPunct="1"/>
            <a:r>
              <a:rPr lang="en-US" baseline="0" dirty="0" smtClean="0"/>
              <a:t>Example :</a:t>
            </a: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E3C7CF0-6A9E-4C41-B219-8BDD393C42D4}" type="slidenum">
              <a:rPr lang="en-US" smtClean="0"/>
              <a:pPr/>
              <a:t>5</a:t>
            </a:fld>
            <a:endParaRPr lang="en-US" dirty="0" smtClean="0"/>
          </a:p>
        </p:txBody>
      </p:sp>
      <p:sp>
        <p:nvSpPr>
          <p:cNvPr id="72707" name="Rectangle 2"/>
          <p:cNvSpPr>
            <a:spLocks noGrp="1" noRot="1" noChangeAspect="1" noChangeArrowheads="1" noTextEdit="1"/>
          </p:cNvSpPr>
          <p:nvPr>
            <p:ph type="sldImg"/>
          </p:nvPr>
        </p:nvSpPr>
        <p:spPr>
          <a:xfrm>
            <a:off x="2900363" y="530225"/>
            <a:ext cx="3495675" cy="2620963"/>
          </a:xfrm>
          <a:ln/>
        </p:spPr>
      </p:sp>
      <p:sp>
        <p:nvSpPr>
          <p:cNvPr id="727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0FEA5DD-C95C-4B96-B1BA-2C27FF302010}" type="slidenum">
              <a:rPr lang="en-US" smtClean="0"/>
              <a:pPr/>
              <a:t>50</a:t>
            </a:fld>
            <a:endParaRPr lang="en-US" dirty="0" smtClean="0"/>
          </a:p>
        </p:txBody>
      </p:sp>
      <p:sp>
        <p:nvSpPr>
          <p:cNvPr id="87043" name="Rectangle 2"/>
          <p:cNvSpPr>
            <a:spLocks noGrp="1" noRot="1" noChangeAspect="1" noChangeArrowheads="1" noTextEdit="1"/>
          </p:cNvSpPr>
          <p:nvPr>
            <p:ph type="sldImg"/>
          </p:nvPr>
        </p:nvSpPr>
        <p:spPr>
          <a:xfrm>
            <a:off x="2900363" y="530225"/>
            <a:ext cx="3495675" cy="2620963"/>
          </a:xfrm>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BE29C02-F5B6-42E5-9719-BD851083EBC6}" type="slidenum">
              <a:rPr lang="en-US" smtClean="0"/>
              <a:pPr/>
              <a:t>51</a:t>
            </a:fld>
            <a:endParaRPr lang="en-US" dirty="0" smtClean="0"/>
          </a:p>
        </p:txBody>
      </p:sp>
      <p:sp>
        <p:nvSpPr>
          <p:cNvPr id="89091" name="Rectangle 2"/>
          <p:cNvSpPr>
            <a:spLocks noChangeArrowheads="1"/>
          </p:cNvSpPr>
          <p:nvPr/>
        </p:nvSpPr>
        <p:spPr bwMode="auto">
          <a:xfrm>
            <a:off x="5267960" y="0"/>
            <a:ext cx="4028440" cy="350398"/>
          </a:xfrm>
          <a:prstGeom prst="rect">
            <a:avLst/>
          </a:prstGeom>
          <a:noFill/>
          <a:ln w="12700">
            <a:noFill/>
            <a:miter lim="800000"/>
            <a:headEnd/>
            <a:tailEnd/>
          </a:ln>
        </p:spPr>
        <p:txBody>
          <a:bodyPr wrap="none" lIns="93534" tIns="46767" rIns="93534" bIns="46767" anchor="ctr"/>
          <a:lstStyle/>
          <a:p>
            <a:endParaRPr lang="en-US" dirty="0"/>
          </a:p>
        </p:txBody>
      </p:sp>
      <p:sp>
        <p:nvSpPr>
          <p:cNvPr id="89092" name="Rectangle 3"/>
          <p:cNvSpPr>
            <a:spLocks noChangeArrowheads="1"/>
          </p:cNvSpPr>
          <p:nvPr/>
        </p:nvSpPr>
        <p:spPr bwMode="auto">
          <a:xfrm>
            <a:off x="5267960" y="6660003"/>
            <a:ext cx="4028440" cy="350398"/>
          </a:xfrm>
          <a:prstGeom prst="rect">
            <a:avLst/>
          </a:prstGeom>
          <a:noFill/>
          <a:ln w="12700">
            <a:noFill/>
            <a:miter lim="800000"/>
            <a:headEnd/>
            <a:tailEnd/>
          </a:ln>
        </p:spPr>
        <p:txBody>
          <a:bodyPr lIns="92194" tIns="45288" rIns="92194" bIns="45288" anchor="b"/>
          <a:lstStyle/>
          <a:p>
            <a:pPr algn="r" defTabSz="930469" eaLnBrk="0" hangingPunct="0"/>
            <a:r>
              <a:rPr lang="en-US" sz="1200" dirty="0">
                <a:latin typeface="Times New Roman" pitchFamily="18" charset="0"/>
              </a:rPr>
              <a:t>5</a:t>
            </a:r>
          </a:p>
        </p:txBody>
      </p:sp>
      <p:sp>
        <p:nvSpPr>
          <p:cNvPr id="89093" name="Rectangle 4"/>
          <p:cNvSpPr>
            <a:spLocks noChangeArrowheads="1"/>
          </p:cNvSpPr>
          <p:nvPr/>
        </p:nvSpPr>
        <p:spPr bwMode="auto">
          <a:xfrm>
            <a:off x="0" y="6660003"/>
            <a:ext cx="4028440" cy="350398"/>
          </a:xfrm>
          <a:prstGeom prst="rect">
            <a:avLst/>
          </a:prstGeom>
          <a:noFill/>
          <a:ln w="12700">
            <a:noFill/>
            <a:miter lim="800000"/>
            <a:headEnd/>
            <a:tailEnd/>
          </a:ln>
        </p:spPr>
        <p:txBody>
          <a:bodyPr wrap="none" lIns="93534" tIns="46767" rIns="93534" bIns="46767" anchor="ctr"/>
          <a:lstStyle/>
          <a:p>
            <a:endParaRPr lang="en-US" dirty="0"/>
          </a:p>
        </p:txBody>
      </p:sp>
      <p:sp>
        <p:nvSpPr>
          <p:cNvPr id="89094" name="Rectangle 5"/>
          <p:cNvSpPr>
            <a:spLocks noChangeArrowheads="1"/>
          </p:cNvSpPr>
          <p:nvPr/>
        </p:nvSpPr>
        <p:spPr bwMode="auto">
          <a:xfrm>
            <a:off x="0" y="0"/>
            <a:ext cx="4028440" cy="350398"/>
          </a:xfrm>
          <a:prstGeom prst="rect">
            <a:avLst/>
          </a:prstGeom>
          <a:noFill/>
          <a:ln w="12700">
            <a:noFill/>
            <a:miter lim="800000"/>
            <a:headEnd/>
            <a:tailEnd/>
          </a:ln>
        </p:spPr>
        <p:txBody>
          <a:bodyPr wrap="none" lIns="93534" tIns="46767" rIns="93534" bIns="46767" anchor="ctr"/>
          <a:lstStyle/>
          <a:p>
            <a:endParaRPr lang="en-US" dirty="0"/>
          </a:p>
        </p:txBody>
      </p:sp>
      <p:sp>
        <p:nvSpPr>
          <p:cNvPr id="89095" name="Rectangle 6"/>
          <p:cNvSpPr>
            <a:spLocks noGrp="1" noRot="1" noChangeAspect="1" noChangeArrowheads="1" noTextEdit="1"/>
          </p:cNvSpPr>
          <p:nvPr>
            <p:ph type="sldImg"/>
          </p:nvPr>
        </p:nvSpPr>
        <p:spPr>
          <a:xfrm>
            <a:off x="2903538" y="530225"/>
            <a:ext cx="3492500" cy="2619375"/>
          </a:xfrm>
          <a:ln cap="flat"/>
        </p:spPr>
      </p:sp>
      <p:sp>
        <p:nvSpPr>
          <p:cNvPr id="89096" name="Rectangle 7"/>
          <p:cNvSpPr>
            <a:spLocks noGrp="1" noChangeArrowheads="1"/>
          </p:cNvSpPr>
          <p:nvPr>
            <p:ph type="body" idx="1"/>
          </p:nvPr>
        </p:nvSpPr>
        <p:spPr>
          <a:xfrm>
            <a:off x="1239520" y="3330003"/>
            <a:ext cx="6817360" cy="3154803"/>
          </a:xfrm>
          <a:noFill/>
          <a:ln/>
        </p:spPr>
        <p:txBody>
          <a:bodyPr lIns="92194" tIns="45288" rIns="92194" bIns="45288"/>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52</a:t>
            </a:fld>
            <a:endParaRPr lang="en-US" dirty="0"/>
          </a:p>
        </p:txBody>
      </p:sp>
    </p:spTree>
    <p:extLst>
      <p:ext uri="{BB962C8B-B14F-4D97-AF65-F5344CB8AC3E}">
        <p14:creationId xmlns:p14="http://schemas.microsoft.com/office/powerpoint/2010/main" val="2373091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53</a:t>
            </a:fld>
            <a:endParaRPr lang="en-US" dirty="0"/>
          </a:p>
        </p:txBody>
      </p:sp>
    </p:spTree>
    <p:extLst>
      <p:ext uri="{BB962C8B-B14F-4D97-AF65-F5344CB8AC3E}">
        <p14:creationId xmlns:p14="http://schemas.microsoft.com/office/powerpoint/2010/main" val="671830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F7C3BA1-98C9-4BF1-825F-AE90340C07C9}" type="slidenum">
              <a:rPr lang="en-US" smtClean="0"/>
              <a:pPr/>
              <a:t>54</a:t>
            </a:fld>
            <a:endParaRPr lang="en-US" dirty="0" smtClean="0"/>
          </a:p>
        </p:txBody>
      </p:sp>
      <p:sp>
        <p:nvSpPr>
          <p:cNvPr id="104451" name="Rectangle 2"/>
          <p:cNvSpPr>
            <a:spLocks noGrp="1" noRot="1" noChangeAspect="1" noChangeArrowheads="1" noTextEdit="1"/>
          </p:cNvSpPr>
          <p:nvPr>
            <p:ph type="sldImg"/>
          </p:nvPr>
        </p:nvSpPr>
        <p:spPr>
          <a:xfrm>
            <a:off x="2900363" y="530225"/>
            <a:ext cx="3495675" cy="2620963"/>
          </a:xfrm>
          <a:ln/>
        </p:spPr>
      </p:sp>
      <p:sp>
        <p:nvSpPr>
          <p:cNvPr id="104452" name="Rectangle 3"/>
          <p:cNvSpPr>
            <a:spLocks noGrp="1" noChangeArrowheads="1"/>
          </p:cNvSpPr>
          <p:nvPr>
            <p:ph type="body" idx="1"/>
          </p:nvPr>
        </p:nvSpPr>
        <p:spPr>
          <a:noFill/>
          <a:ln/>
        </p:spPr>
        <p:txBody>
          <a:bodyPr/>
          <a:lstStyle/>
          <a:p>
            <a:pPr eaLnBrk="1" hangingPunct="1"/>
            <a:r>
              <a:rPr lang="en-US" dirty="0" smtClean="0"/>
              <a:t>Achievement</a:t>
            </a:r>
            <a:r>
              <a:rPr lang="en-US" baseline="0" dirty="0" smtClean="0"/>
              <a:t> PLUS is structured program of advisement, counseling, financial assistance and tutoring designed to assist highly motivated students  .  Eligibility criteria include  : first generation (neither parents graduated from college) financial guidelines will be available in February. Interview is required.</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51AD45D-4BE0-4F44-A33A-B5684C150157}" type="slidenum">
              <a:rPr lang="en-US" smtClean="0"/>
              <a:pPr/>
              <a:t>55</a:t>
            </a:fld>
            <a:endParaRPr lang="en-US" dirty="0" smtClean="0"/>
          </a:p>
        </p:txBody>
      </p:sp>
      <p:sp>
        <p:nvSpPr>
          <p:cNvPr id="105475" name="Rectangle 2"/>
          <p:cNvSpPr>
            <a:spLocks noGrp="1" noRot="1" noChangeAspect="1" noChangeArrowheads="1" noTextEdit="1"/>
          </p:cNvSpPr>
          <p:nvPr>
            <p:ph type="sldImg"/>
          </p:nvPr>
        </p:nvSpPr>
        <p:spPr>
          <a:xfrm>
            <a:off x="2900363" y="530225"/>
            <a:ext cx="3495675" cy="2620963"/>
          </a:xfrm>
          <a:ln/>
        </p:spPr>
      </p:sp>
      <p:sp>
        <p:nvSpPr>
          <p:cNvPr id="105476" name="Rectangle 3"/>
          <p:cNvSpPr>
            <a:spLocks noGrp="1" noChangeArrowheads="1"/>
          </p:cNvSpPr>
          <p:nvPr>
            <p:ph type="body" idx="1"/>
          </p:nvPr>
        </p:nvSpPr>
        <p:spPr>
          <a:noFill/>
          <a:ln/>
        </p:spPr>
        <p:txBody>
          <a:bodyPr/>
          <a:lstStyle/>
          <a:p>
            <a:pPr eaLnBrk="1" hangingPunct="1"/>
            <a:r>
              <a:rPr lang="en-US" dirty="0" smtClean="0"/>
              <a:t>Also, King’s College</a:t>
            </a:r>
            <a:r>
              <a:rPr lang="en-US" baseline="0" dirty="0" smtClean="0"/>
              <a:t> maintains private scholarship notices on our web page. www.kings.edu Financial aid </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F56ED24-E38D-44AD-BD98-D5C2F7C1A06D}" type="slidenum">
              <a:rPr lang="en-US" smtClean="0"/>
              <a:pPr/>
              <a:t>56</a:t>
            </a:fld>
            <a:endParaRPr lang="en-US" dirty="0" smtClean="0"/>
          </a:p>
        </p:txBody>
      </p:sp>
      <p:sp>
        <p:nvSpPr>
          <p:cNvPr id="96259" name="Rectangle 2"/>
          <p:cNvSpPr>
            <a:spLocks noGrp="1" noRot="1" noChangeAspect="1" noChangeArrowheads="1" noTextEdit="1"/>
          </p:cNvSpPr>
          <p:nvPr>
            <p:ph type="sldImg"/>
          </p:nvPr>
        </p:nvSpPr>
        <p:spPr>
          <a:xfrm>
            <a:off x="2900363" y="530225"/>
            <a:ext cx="3495675" cy="2620963"/>
          </a:xfrm>
          <a:ln/>
        </p:spPr>
      </p:sp>
      <p:sp>
        <p:nvSpPr>
          <p:cNvPr id="962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092DA40-0E97-44A9-A3FF-1AB7CFD00052}" type="slidenum">
              <a:rPr lang="en-US" smtClean="0"/>
              <a:pPr/>
              <a:t>57</a:t>
            </a:fld>
            <a:endParaRPr lang="en-US" dirty="0" smtClean="0"/>
          </a:p>
        </p:txBody>
      </p:sp>
      <p:sp>
        <p:nvSpPr>
          <p:cNvPr id="97283" name="Rectangle 2"/>
          <p:cNvSpPr>
            <a:spLocks noGrp="1" noRot="1" noChangeAspect="1" noChangeArrowheads="1" noTextEdit="1"/>
          </p:cNvSpPr>
          <p:nvPr>
            <p:ph type="sldImg"/>
          </p:nvPr>
        </p:nvSpPr>
        <p:spPr>
          <a:xfrm>
            <a:off x="2900363" y="530225"/>
            <a:ext cx="3495675" cy="2620963"/>
          </a:xfrm>
          <a:ln cap="flat"/>
        </p:spPr>
      </p:sp>
      <p:sp>
        <p:nvSpPr>
          <p:cNvPr id="97284" name="Rectangle 3"/>
          <p:cNvSpPr>
            <a:spLocks noGrp="1" noChangeArrowheads="1"/>
          </p:cNvSpPr>
          <p:nvPr>
            <p:ph type="body" idx="1"/>
          </p:nvPr>
        </p:nvSpPr>
        <p:spPr>
          <a:noFill/>
          <a:ln/>
        </p:spPr>
        <p:txBody>
          <a:bodyPr/>
          <a:lstStyle/>
          <a:p>
            <a:pPr eaLnBrk="1" hangingPunct="1"/>
            <a:r>
              <a:rPr lang="en-US" dirty="0" smtClean="0"/>
              <a:t>_______________________________________________________________________________________________</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D51E16F-9CA1-4FE4-8A32-DCC9AF8A0572}" type="slidenum">
              <a:rPr lang="en-US" smtClean="0"/>
              <a:pPr/>
              <a:t>58</a:t>
            </a:fld>
            <a:endParaRPr lang="en-US" dirty="0" smtClean="0"/>
          </a:p>
        </p:txBody>
      </p:sp>
      <p:sp>
        <p:nvSpPr>
          <p:cNvPr id="98307" name="Rectangle 2"/>
          <p:cNvSpPr>
            <a:spLocks noGrp="1" noRot="1" noChangeAspect="1" noChangeArrowheads="1" noTextEdit="1"/>
          </p:cNvSpPr>
          <p:nvPr>
            <p:ph type="sldImg"/>
          </p:nvPr>
        </p:nvSpPr>
        <p:spPr>
          <a:xfrm>
            <a:off x="2900363" y="530225"/>
            <a:ext cx="3495675" cy="2620963"/>
          </a:xfrm>
          <a:ln/>
        </p:spPr>
      </p:sp>
      <p:sp>
        <p:nvSpPr>
          <p:cNvPr id="983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FA75886-624D-4164-A914-2C48FF582083}" type="slidenum">
              <a:rPr lang="en-US" smtClean="0"/>
              <a:pPr/>
              <a:t>59</a:t>
            </a:fld>
            <a:endParaRPr lang="en-US" dirty="0" smtClean="0"/>
          </a:p>
        </p:txBody>
      </p:sp>
      <p:sp>
        <p:nvSpPr>
          <p:cNvPr id="106499" name="Rectangle 2"/>
          <p:cNvSpPr>
            <a:spLocks noGrp="1" noRot="1" noChangeAspect="1" noChangeArrowheads="1" noTextEdit="1"/>
          </p:cNvSpPr>
          <p:nvPr>
            <p:ph type="sldImg"/>
          </p:nvPr>
        </p:nvSpPr>
        <p:spPr>
          <a:xfrm>
            <a:off x="2900363" y="530225"/>
            <a:ext cx="3495675" cy="2620963"/>
          </a:xfrm>
          <a:ln/>
        </p:spPr>
      </p:sp>
      <p:sp>
        <p:nvSpPr>
          <p:cNvPr id="106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6</a:t>
            </a:fld>
            <a:endParaRPr lang="en-US" dirty="0"/>
          </a:p>
        </p:txBody>
      </p:sp>
    </p:spTree>
    <p:extLst>
      <p:ext uri="{BB962C8B-B14F-4D97-AF65-F5344CB8AC3E}">
        <p14:creationId xmlns:p14="http://schemas.microsoft.com/office/powerpoint/2010/main" val="301555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49CC933-508F-432A-B91A-EEE0B4FA6BF4}" type="slidenum">
              <a:rPr lang="en-US" smtClean="0"/>
              <a:pPr/>
              <a:t>60</a:t>
            </a:fld>
            <a:endParaRPr lang="en-US" dirty="0" smtClean="0"/>
          </a:p>
        </p:txBody>
      </p:sp>
      <p:sp>
        <p:nvSpPr>
          <p:cNvPr id="107523" name="Rectangle 2"/>
          <p:cNvSpPr>
            <a:spLocks noGrp="1" noRot="1" noChangeAspect="1" noChangeArrowheads="1" noTextEdit="1"/>
          </p:cNvSpPr>
          <p:nvPr>
            <p:ph type="sldImg"/>
          </p:nvPr>
        </p:nvSpPr>
        <p:spPr>
          <a:xfrm>
            <a:off x="2900363" y="530225"/>
            <a:ext cx="3495675" cy="2620963"/>
          </a:xfrm>
          <a:ln/>
        </p:spPr>
      </p:sp>
      <p:sp>
        <p:nvSpPr>
          <p:cNvPr id="1075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D0D5C0-3236-41F8-A2B2-21ED07478222}" type="slidenum">
              <a:rPr lang="en-US" smtClean="0"/>
              <a:pPr>
                <a:defRPr/>
              </a:pPr>
              <a:t>61</a:t>
            </a:fld>
            <a:endParaRPr lang="en-US" dirty="0"/>
          </a:p>
        </p:txBody>
      </p:sp>
    </p:spTree>
    <p:extLst>
      <p:ext uri="{BB962C8B-B14F-4D97-AF65-F5344CB8AC3E}">
        <p14:creationId xmlns:p14="http://schemas.microsoft.com/office/powerpoint/2010/main" val="139568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81F0D7A-57CA-432E-8D88-83EDA18CA80F}" type="slidenum">
              <a:rPr lang="en-US" smtClean="0"/>
              <a:pPr/>
              <a:t>7</a:t>
            </a:fld>
            <a:endParaRPr lang="en-US" dirty="0" smtClean="0"/>
          </a:p>
        </p:txBody>
      </p:sp>
      <p:sp>
        <p:nvSpPr>
          <p:cNvPr id="109571" name="Rectangle 2"/>
          <p:cNvSpPr>
            <a:spLocks noGrp="1" noRot="1" noChangeAspect="1" noChangeArrowheads="1" noTextEdit="1"/>
          </p:cNvSpPr>
          <p:nvPr>
            <p:ph type="sldImg"/>
          </p:nvPr>
        </p:nvSpPr>
        <p:spPr>
          <a:xfrm>
            <a:off x="3328988" y="242888"/>
            <a:ext cx="2638425" cy="1979612"/>
          </a:xfrm>
          <a:ln cap="flat"/>
        </p:spPr>
      </p:sp>
      <p:sp>
        <p:nvSpPr>
          <p:cNvPr id="109572" name="Rectangle 3"/>
          <p:cNvSpPr>
            <a:spLocks noGrp="1" noChangeArrowheads="1"/>
          </p:cNvSpPr>
          <p:nvPr>
            <p:ph type="body" idx="1"/>
          </p:nvPr>
        </p:nvSpPr>
        <p:spPr>
          <a:xfrm>
            <a:off x="723055" y="2458909"/>
            <a:ext cx="7953587" cy="4024670"/>
          </a:xfrm>
          <a:noFill/>
          <a:ln/>
        </p:spPr>
        <p:txBody>
          <a:bodyPr lIns="92781" tIns="46391" rIns="92781" bIns="46391"/>
          <a:lstStyle/>
          <a:p>
            <a:pPr eaLnBrk="1" hangingPunct="1"/>
            <a:r>
              <a:rPr lang="en-US" dirty="0" smtClean="0">
                <a:latin typeface="Arial" charset="0"/>
              </a:rPr>
              <a:t>Recap:   Here is a list of records you should have available in order to complete the FAFSA.  Completing the FAFSA will be easier and less time consuming if you gather these records before going on-line.</a:t>
            </a: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sz="400" dirty="0">
              <a:latin typeface="Arial" charset="0"/>
            </a:endParaRPr>
          </a:p>
          <a:p>
            <a:pPr eaLnBrk="1" hangingPunct="1"/>
            <a:r>
              <a:rPr lang="en-US" b="1" dirty="0" smtClean="0">
                <a:latin typeface="Arial" charset="0"/>
              </a:rPr>
              <a:t>You will need :</a:t>
            </a:r>
          </a:p>
          <a:p>
            <a:pPr eaLnBrk="1" hangingPunct="1">
              <a:buFont typeface="Monotype Sorts" pitchFamily="2" charset="2"/>
              <a:buNone/>
            </a:pPr>
            <a:r>
              <a:rPr lang="en-US" dirty="0" smtClean="0">
                <a:latin typeface="Arial" charset="0"/>
              </a:rPr>
              <a:t>  -Your driver’s license (optional), and</a:t>
            </a:r>
          </a:p>
          <a:p>
            <a:pPr eaLnBrk="1" hangingPunct="1">
              <a:buFont typeface="Monotype Sorts" pitchFamily="2" charset="2"/>
              <a:buNone/>
            </a:pPr>
            <a:r>
              <a:rPr lang="en-US" dirty="0" smtClean="0">
                <a:latin typeface="Arial" charset="0"/>
              </a:rPr>
              <a:t>  -Your Alien Registration Card (if you are not a U.S. citizen)</a:t>
            </a:r>
          </a:p>
          <a:p>
            <a:pPr eaLnBrk="1" hangingPunct="1">
              <a:buFont typeface="Monotype Sorts" pitchFamily="2" charset="2"/>
              <a:buNone/>
            </a:pPr>
            <a:endParaRPr lang="en-US" sz="400" dirty="0">
              <a:latin typeface="Arial" charset="0"/>
            </a:endParaRPr>
          </a:p>
          <a:p>
            <a:pPr eaLnBrk="1" hangingPunct="1">
              <a:buFont typeface="Monotype Sorts" pitchFamily="2" charset="2"/>
              <a:buNone/>
            </a:pPr>
            <a:r>
              <a:rPr lang="en-US" b="1" dirty="0" smtClean="0">
                <a:latin typeface="Arial" charset="0"/>
              </a:rPr>
              <a:t>You and your parents may need:</a:t>
            </a:r>
          </a:p>
          <a:p>
            <a:pPr marL="584587" lvl="1" indent="-116917" eaLnBrk="1" hangingPunct="1"/>
            <a:r>
              <a:rPr lang="en-US" dirty="0" smtClean="0">
                <a:latin typeface="Arial" charset="0"/>
              </a:rPr>
              <a:t>- Social Security cards</a:t>
            </a:r>
          </a:p>
          <a:p>
            <a:pPr marL="584587" lvl="1" indent="-116917" eaLnBrk="1" hangingPunct="1"/>
            <a:r>
              <a:rPr lang="en-US" dirty="0" smtClean="0">
                <a:latin typeface="Arial" charset="0"/>
              </a:rPr>
              <a:t>- W-2 forms and other records of any money earned in 2012</a:t>
            </a:r>
          </a:p>
          <a:p>
            <a:pPr marL="584587" lvl="1" indent="-116917" eaLnBrk="1" hangingPunct="1"/>
            <a:r>
              <a:rPr lang="en-US" dirty="0" smtClean="0">
                <a:latin typeface="Arial" charset="0"/>
              </a:rPr>
              <a:t>-2012 federal income tax return data (if completed).  </a:t>
            </a:r>
            <a:r>
              <a:rPr lang="en-US" b="1" dirty="0" smtClean="0">
                <a:latin typeface="Arial" charset="0"/>
              </a:rPr>
              <a:t>Remember, federal tax returns do not need to be completed to apply for student financial aid.   </a:t>
            </a:r>
          </a:p>
          <a:p>
            <a:pPr marL="584587" lvl="1" indent="-116917" eaLnBrk="1" hangingPunct="1"/>
            <a:r>
              <a:rPr lang="en-US" dirty="0" smtClean="0">
                <a:latin typeface="Arial" charset="0"/>
              </a:rPr>
              <a:t>- Records of untaxed income (includes VA non educational</a:t>
            </a:r>
            <a:r>
              <a:rPr lang="en-US" baseline="0" dirty="0" smtClean="0">
                <a:latin typeface="Arial" charset="0"/>
              </a:rPr>
              <a:t> benefits, child support paid/received, workers compensation)</a:t>
            </a:r>
            <a:endParaRPr lang="en-US" dirty="0" smtClean="0">
              <a:latin typeface="Arial" charset="0"/>
            </a:endParaRPr>
          </a:p>
          <a:p>
            <a:pPr marL="584587" lvl="1" indent="-116917" eaLnBrk="1" hangingPunct="1"/>
            <a:r>
              <a:rPr lang="en-US" dirty="0" smtClean="0">
                <a:latin typeface="Arial" charset="0"/>
              </a:rPr>
              <a:t>- Current bank statements (as of filing</a:t>
            </a:r>
            <a:r>
              <a:rPr lang="en-US" baseline="0" dirty="0" smtClean="0">
                <a:latin typeface="Arial" charset="0"/>
              </a:rPr>
              <a:t> date)</a:t>
            </a:r>
            <a:endParaRPr lang="en-US" dirty="0" smtClean="0">
              <a:latin typeface="Arial" charset="0"/>
            </a:endParaRPr>
          </a:p>
          <a:p>
            <a:pPr marL="584587" lvl="1" indent="-116917" eaLnBrk="1" hangingPunct="1"/>
            <a:r>
              <a:rPr lang="en-US" dirty="0" smtClean="0">
                <a:latin typeface="Arial" charset="0"/>
              </a:rPr>
              <a:t>- Business/farm and other real estate records</a:t>
            </a:r>
          </a:p>
          <a:p>
            <a:pPr marL="584587" lvl="1" indent="-116917" eaLnBrk="1" hangingPunct="1"/>
            <a:r>
              <a:rPr lang="en-US" dirty="0" smtClean="0">
                <a:latin typeface="Arial" charset="0"/>
              </a:rPr>
              <a:t>- Records of any stocks, bonds and other investments  (asset information may not be required).</a:t>
            </a:r>
          </a:p>
          <a:p>
            <a:pPr eaLnBrk="1" hangingPunct="1">
              <a:buFont typeface="Monotype Sorts" pitchFamily="2" charset="2"/>
              <a:buChar char="t"/>
            </a:pPr>
            <a:endParaRPr lang="en-US" sz="400" dirty="0">
              <a:latin typeface="Arial" charset="0"/>
            </a:endParaRPr>
          </a:p>
          <a:p>
            <a:pPr eaLnBrk="1" hangingPunct="1">
              <a:buFont typeface="Monotype Sorts" pitchFamily="2" charset="2"/>
              <a:buNone/>
            </a:pPr>
            <a:r>
              <a:rPr lang="en-US" dirty="0" smtClean="0">
                <a:latin typeface="Arial" charset="0"/>
              </a:rPr>
              <a:t>Keep in mind that not all families will have all of these records. For future reference, be sure to keep copies of all financial aid documents used to complete the FAFSA, and a copy of the completed FAFSA . You and your family must reapply each year for financial aid.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71AEECD-B2FC-4F50-9AD7-30B1995237AD}" type="slidenum">
              <a:rPr lang="en-US" smtClean="0"/>
              <a:pPr/>
              <a:t>8</a:t>
            </a:fld>
            <a:endParaRPr lang="en-US" dirty="0" smtClean="0"/>
          </a:p>
        </p:txBody>
      </p:sp>
      <p:sp>
        <p:nvSpPr>
          <p:cNvPr id="76803" name="Rectangle 2"/>
          <p:cNvSpPr>
            <a:spLocks noGrp="1" noRot="1" noChangeAspect="1" noChangeArrowheads="1" noTextEdit="1"/>
          </p:cNvSpPr>
          <p:nvPr>
            <p:ph type="sldImg"/>
          </p:nvPr>
        </p:nvSpPr>
        <p:spPr>
          <a:xfrm>
            <a:off x="2895600" y="525463"/>
            <a:ext cx="3505200" cy="2628900"/>
          </a:xfrm>
          <a:ln/>
        </p:spPr>
      </p:sp>
      <p:sp>
        <p:nvSpPr>
          <p:cNvPr id="76804" name="Rectangle 3"/>
          <p:cNvSpPr>
            <a:spLocks noGrp="1" noChangeArrowheads="1"/>
          </p:cNvSpPr>
          <p:nvPr>
            <p:ph type="body" idx="1"/>
          </p:nvPr>
        </p:nvSpPr>
        <p:spPr>
          <a:xfrm>
            <a:off x="929640" y="3330003"/>
            <a:ext cx="7437120" cy="3154803"/>
          </a:xfrm>
          <a:noFill/>
          <a:ln/>
        </p:spPr>
        <p:txBody>
          <a:bodyPr/>
          <a:lstStyle/>
          <a:p>
            <a:pPr eaLnBrk="1" hangingPunct="1"/>
            <a:r>
              <a:rPr lang="en-US" dirty="0" smtClean="0"/>
              <a:t>PIN</a:t>
            </a:r>
            <a:r>
              <a:rPr lang="en-US" baseline="0" dirty="0" smtClean="0"/>
              <a:t> is assigned to the Individual once.  Don’t need to reapply.  Parent will need pin to sign FAFSA and Promissory notes for PARENT PLUS loan.</a:t>
            </a:r>
          </a:p>
          <a:p>
            <a:pPr eaLnBrk="1" hangingPunct="1"/>
            <a:r>
              <a:rPr lang="en-US" baseline="0" dirty="0" smtClean="0"/>
              <a:t>If more that one in college, parent may use same pin number but each child will need their own.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1067B46-836F-4B0B-9ECE-23EB1B22EB45}" type="slidenum">
              <a:rPr lang="en-US" smtClean="0"/>
              <a:pPr/>
              <a:t>9</a:t>
            </a:fld>
            <a:endParaRPr lang="en-US" dirty="0" smtClean="0"/>
          </a:p>
        </p:txBody>
      </p:sp>
      <p:sp>
        <p:nvSpPr>
          <p:cNvPr id="78851" name="Rectangle 2"/>
          <p:cNvSpPr>
            <a:spLocks noGrp="1" noRot="1" noChangeAspect="1" noChangeArrowheads="1" noTextEdit="1"/>
          </p:cNvSpPr>
          <p:nvPr>
            <p:ph type="sldImg"/>
          </p:nvPr>
        </p:nvSpPr>
        <p:spPr>
          <a:xfrm>
            <a:off x="2900363" y="530225"/>
            <a:ext cx="3495675" cy="2620963"/>
          </a:xfrm>
          <a:ln/>
        </p:spPr>
      </p:sp>
      <p:sp>
        <p:nvSpPr>
          <p:cNvPr id="78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057984C-CFCF-4307-B074-ADA4786847BE}" type="slidenum">
              <a:rPr lang="en-US" smtClean="0"/>
              <a:pPr>
                <a:defRPr/>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A9259C9-BFC3-438C-B029-D9F7ED0A7CA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6225C78-0230-4709-9BCB-3F7B0E01088A}"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52C169B-021A-4A3C-9314-77CC750AF50A}" type="slidenum">
              <a:rPr lang="en-US"/>
              <a:pPr>
                <a:defRPr/>
              </a:pPr>
              <a:t>‹#›</a:t>
            </a:fld>
            <a:endParaRPr lang="en-US"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549A410-DC95-42D0-8EAF-7C9419B0A1E3}"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BBF8E56-205A-4F14-B335-65ECF7AB2B22}" type="slidenum">
              <a:rPr lang="en-US" smtClean="0"/>
              <a:pPr>
                <a:defRPr/>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E59D26F-0C26-4BC9-B8C2-6E1A5679A393}"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D3E5E55-4424-469D-B52E-02FD474759C9}" type="slidenum">
              <a:rPr lang="en-US" smtClean="0"/>
              <a:pPr>
                <a:defRPr/>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EE757DED-46B9-4AFA-A1E9-F701B1881D4C}"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E571C124-5DAD-40F1-A70F-7D6DD3B30F39}"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25DA486-AF68-41EB-9C09-4EA67632B59C}" type="slidenum">
              <a:rPr lang="en-US" smtClean="0"/>
              <a:pPr>
                <a:defRPr/>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DC25525-FA04-49B1-A999-992A0BAE9450}"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83C149D9-9A57-451B-BC1A-A41670FA4D1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fastweb.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hyperlink" Target="http://www.federalstudentaid.ed.go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81001" y="457200"/>
            <a:ext cx="8139113" cy="5486400"/>
          </a:xfrm>
          <a:noFill/>
        </p:spPr>
        <p:txBody>
          <a:bodyPr>
            <a:normAutofit/>
          </a:bodyPr>
          <a:lstStyle/>
          <a:p>
            <a:pPr eaLnBrk="1" hangingPunct="1"/>
            <a:r>
              <a:rPr lang="en-US" dirty="0" smtClean="0"/>
              <a:t>	</a:t>
            </a:r>
            <a:br>
              <a:rPr lang="en-US" dirty="0" smtClean="0"/>
            </a:br>
            <a:r>
              <a:rPr lang="en-US" sz="5400" dirty="0" smtClean="0"/>
              <a:t>Welcome </a:t>
            </a:r>
            <a:br>
              <a:rPr lang="en-US" sz="5400" dirty="0" smtClean="0"/>
            </a:br>
            <a:r>
              <a:rPr lang="en-US" sz="5400" dirty="0" smtClean="0"/>
              <a:t>to</a:t>
            </a:r>
            <a:br>
              <a:rPr lang="en-US" sz="5400" dirty="0" smtClean="0"/>
            </a:br>
            <a:r>
              <a:rPr lang="en-US" sz="5400" dirty="0" smtClean="0"/>
              <a:t>King’s College</a:t>
            </a:r>
            <a:br>
              <a:rPr lang="en-US" sz="5400" dirty="0" smtClean="0"/>
            </a:br>
            <a:r>
              <a:rPr lang="en-US" sz="5400" dirty="0" smtClean="0"/>
              <a:t>Financial Aid Night</a:t>
            </a:r>
            <a:endParaRPr lang="en-US" dirty="0" smtClean="0"/>
          </a:p>
        </p:txBody>
      </p:sp>
      <p:sp>
        <p:nvSpPr>
          <p:cNvPr id="2051" name="Rectangle 3"/>
          <p:cNvSpPr>
            <a:spLocks noGrp="1" noChangeArrowheads="1"/>
          </p:cNvSpPr>
          <p:nvPr>
            <p:ph idx="1"/>
          </p:nvPr>
        </p:nvSpPr>
        <p:spPr>
          <a:xfrm>
            <a:off x="762000" y="3733800"/>
            <a:ext cx="7543800" cy="1905000"/>
          </a:xfrm>
        </p:spPr>
        <p:txBody>
          <a:bodyPr/>
          <a:lstStyle/>
          <a:p>
            <a:pPr algn="ctr" eaLnBrk="1" hangingPunct="1">
              <a:lnSpc>
                <a:spcPct val="80000"/>
              </a:lnSpc>
              <a:buFontTx/>
              <a:buNone/>
            </a:pPr>
            <a:endParaRPr lang="en-US" sz="700" dirty="0" smtClean="0">
              <a:solidFill>
                <a:srgbClr val="FFFF99"/>
              </a:solidFill>
            </a:endParaRPr>
          </a:p>
          <a:p>
            <a:pPr algn="ctr" eaLnBrk="1" hangingPunct="1">
              <a:lnSpc>
                <a:spcPct val="80000"/>
              </a:lnSpc>
              <a:buFontTx/>
              <a:buNone/>
            </a:pPr>
            <a:endParaRPr lang="en-US" sz="700" dirty="0" smtClean="0">
              <a:solidFill>
                <a:srgbClr val="FFFF99"/>
              </a:solidFill>
            </a:endParaRPr>
          </a:p>
          <a:p>
            <a:pPr algn="ctr" eaLnBrk="1" hangingPunct="1">
              <a:lnSpc>
                <a:spcPct val="80000"/>
              </a:lnSpc>
              <a:buFontTx/>
              <a:buNone/>
            </a:pPr>
            <a:endParaRPr lang="en-US" sz="700" dirty="0" smtClean="0">
              <a:solidFill>
                <a:srgbClr val="FFFF99"/>
              </a:solidFill>
            </a:endParaRPr>
          </a:p>
          <a:p>
            <a:pPr algn="ctr" eaLnBrk="1" hangingPunct="1">
              <a:lnSpc>
                <a:spcPct val="80000"/>
              </a:lnSpc>
              <a:buFontTx/>
              <a:buNone/>
            </a:pPr>
            <a:endParaRPr lang="en-US" sz="700" dirty="0" smtClean="0">
              <a:solidFill>
                <a:srgbClr val="FFFF99"/>
              </a:solidFill>
            </a:endParaRPr>
          </a:p>
          <a:p>
            <a:pPr algn="ctr" eaLnBrk="1" hangingPunct="1">
              <a:lnSpc>
                <a:spcPct val="80000"/>
              </a:lnSpc>
              <a:buFontTx/>
              <a:buNone/>
            </a:pPr>
            <a:endParaRPr lang="en-US" sz="700" dirty="0" smtClean="0">
              <a:solidFill>
                <a:srgbClr val="FFFF99"/>
              </a:solidFill>
            </a:endParaRPr>
          </a:p>
          <a:p>
            <a:pPr algn="ctr" eaLnBrk="1" hangingPunct="1">
              <a:lnSpc>
                <a:spcPct val="80000"/>
              </a:lnSpc>
              <a:buFontTx/>
              <a:buNone/>
            </a:pPr>
            <a:r>
              <a:rPr lang="en-US" sz="700" dirty="0" err="1" smtClean="0">
                <a:solidFill>
                  <a:srgbClr val="FFFF99"/>
                </a:solidFill>
              </a:rPr>
              <a:t>Janua</a:t>
            </a: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1" y="381000"/>
            <a:ext cx="7269163" cy="1143000"/>
          </a:xfrm>
        </p:spPr>
        <p:txBody>
          <a:bodyPr/>
          <a:lstStyle/>
          <a:p>
            <a:pPr eaLnBrk="1" hangingPunct="1"/>
            <a:r>
              <a:rPr lang="en-US" dirty="0" smtClean="0"/>
              <a:t>FAFSA-Filing Tips</a:t>
            </a:r>
          </a:p>
        </p:txBody>
      </p:sp>
      <p:sp>
        <p:nvSpPr>
          <p:cNvPr id="14339" name="Rectangle 3"/>
          <p:cNvSpPr>
            <a:spLocks noGrp="1" noChangeArrowheads="1"/>
          </p:cNvSpPr>
          <p:nvPr>
            <p:ph idx="1"/>
          </p:nvPr>
        </p:nvSpPr>
        <p:spPr>
          <a:xfrm>
            <a:off x="304800" y="1524000"/>
            <a:ext cx="7772400" cy="4343400"/>
          </a:xfrm>
        </p:spPr>
        <p:txBody>
          <a:bodyPr/>
          <a:lstStyle/>
          <a:p>
            <a:pPr lvl="1" eaLnBrk="1" hangingPunct="1">
              <a:buClr>
                <a:schemeClr val="tx1"/>
              </a:buClr>
              <a:buFontTx/>
              <a:buChar char="•"/>
            </a:pPr>
            <a:r>
              <a:rPr lang="en-US" dirty="0" smtClean="0"/>
              <a:t>Based on prior calendar year tax return</a:t>
            </a:r>
          </a:p>
          <a:p>
            <a:pPr lvl="1" eaLnBrk="1" hangingPunct="1">
              <a:buClr>
                <a:schemeClr val="tx1"/>
              </a:buClr>
              <a:buFontTx/>
              <a:buChar char="•"/>
            </a:pPr>
            <a:r>
              <a:rPr lang="en-US" dirty="0" smtClean="0"/>
              <a:t>May use estimated income and taxes</a:t>
            </a:r>
          </a:p>
          <a:p>
            <a:pPr lvl="1" eaLnBrk="1" hangingPunct="1">
              <a:buClr>
                <a:schemeClr val="tx1"/>
              </a:buClr>
              <a:buFontTx/>
              <a:buChar char="•"/>
            </a:pPr>
            <a:r>
              <a:rPr lang="en-US" dirty="0" smtClean="0"/>
              <a:t>May submit prior to college acceptance</a:t>
            </a:r>
          </a:p>
          <a:p>
            <a:pPr lvl="1" eaLnBrk="1" hangingPunct="1">
              <a:buClr>
                <a:schemeClr val="tx1"/>
              </a:buClr>
              <a:buFontTx/>
              <a:buChar char="•"/>
            </a:pPr>
            <a:r>
              <a:rPr lang="en-US" dirty="0" smtClean="0"/>
              <a:t>PA residents </a:t>
            </a:r>
            <a:r>
              <a:rPr lang="en-US" u="sng" dirty="0" smtClean="0"/>
              <a:t>must</a:t>
            </a:r>
            <a:r>
              <a:rPr lang="en-US" dirty="0" smtClean="0"/>
              <a:t> file by May 1 for state grant consideration; state will follow up with student (via email)</a:t>
            </a:r>
          </a:p>
          <a:p>
            <a:pPr marL="457200" lvl="1" indent="0" eaLnBrk="1" hangingPunct="1">
              <a:buNone/>
            </a:pPr>
            <a:endParaRPr lang="en-US" dirty="0" smtClean="0"/>
          </a:p>
          <a:p>
            <a:pPr lvl="1" eaLnBrk="1" hangingPunct="1"/>
            <a:endParaRPr lang="en-US" dirty="0" smtClean="0"/>
          </a:p>
        </p:txBody>
      </p:sp>
      <p:pic>
        <p:nvPicPr>
          <p:cNvPr id="14340" name="Picture 1031" descr="BS00975_"/>
          <p:cNvPicPr>
            <a:picLocks noChangeAspect="1" noChangeArrowheads="1"/>
          </p:cNvPicPr>
          <p:nvPr/>
        </p:nvPicPr>
        <p:blipFill>
          <a:blip r:embed="rId3" cstate="print"/>
          <a:srcRect/>
          <a:stretch>
            <a:fillRect/>
          </a:stretch>
        </p:blipFill>
        <p:spPr bwMode="auto">
          <a:xfrm>
            <a:off x="3429000" y="4876801"/>
            <a:ext cx="2209800" cy="17875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33400" y="381000"/>
          <a:ext cx="7924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860151615"/>
              </p:ext>
            </p:extLst>
          </p:nvPr>
        </p:nvGraphicFramePr>
        <p:xfrm>
          <a:off x="685800" y="1447800"/>
          <a:ext cx="7772400" cy="4953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FAFSA on the Web</a:t>
            </a:r>
          </a:p>
        </p:txBody>
      </p:sp>
      <p:sp>
        <p:nvSpPr>
          <p:cNvPr id="10243" name="Rectangle 3"/>
          <p:cNvSpPr>
            <a:spLocks noGrp="1" noChangeArrowheads="1"/>
          </p:cNvSpPr>
          <p:nvPr>
            <p:ph idx="1"/>
          </p:nvPr>
        </p:nvSpPr>
        <p:spPr>
          <a:xfrm>
            <a:off x="381000" y="1447800"/>
            <a:ext cx="8458200" cy="4419600"/>
          </a:xfrm>
        </p:spPr>
        <p:txBody>
          <a:bodyPr/>
          <a:lstStyle/>
          <a:p>
            <a:pPr eaLnBrk="1" hangingPunct="1">
              <a:lnSpc>
                <a:spcPct val="85000"/>
              </a:lnSpc>
              <a:spcBef>
                <a:spcPct val="30000"/>
              </a:spcBef>
              <a:buFontTx/>
              <a:buNone/>
            </a:pPr>
            <a:r>
              <a:rPr lang="en-US" sz="3000" dirty="0" smtClean="0"/>
              <a:t>Good reasons to file electronically:</a:t>
            </a:r>
          </a:p>
          <a:p>
            <a:pPr eaLnBrk="1" hangingPunct="1">
              <a:lnSpc>
                <a:spcPct val="85000"/>
              </a:lnSpc>
              <a:spcBef>
                <a:spcPct val="30000"/>
              </a:spcBef>
            </a:pPr>
            <a:r>
              <a:rPr lang="en-US" sz="2800" dirty="0" smtClean="0"/>
              <a:t>Can complete in stages and save and submit when complete</a:t>
            </a:r>
          </a:p>
          <a:p>
            <a:pPr eaLnBrk="1" hangingPunct="1">
              <a:lnSpc>
                <a:spcPct val="85000"/>
              </a:lnSpc>
              <a:spcBef>
                <a:spcPct val="30000"/>
              </a:spcBef>
            </a:pPr>
            <a:r>
              <a:rPr lang="en-US" sz="2800" dirty="0" smtClean="0"/>
              <a:t>Incomplete applications saved and not submitted will be sent emails after 7 days and again in 14 days if still not submitted</a:t>
            </a:r>
          </a:p>
          <a:p>
            <a:pPr eaLnBrk="1" hangingPunct="1">
              <a:lnSpc>
                <a:spcPct val="85000"/>
              </a:lnSpc>
              <a:spcBef>
                <a:spcPct val="30000"/>
              </a:spcBef>
            </a:pPr>
            <a:r>
              <a:rPr lang="en-US" sz="2800" dirty="0" smtClean="0"/>
              <a:t>Emails sent to student and parent when both provide email addresses</a:t>
            </a:r>
          </a:p>
          <a:p>
            <a:pPr eaLnBrk="1" hangingPunct="1">
              <a:lnSpc>
                <a:spcPct val="85000"/>
              </a:lnSpc>
              <a:spcBef>
                <a:spcPct val="30000"/>
              </a:spcBef>
              <a:buFontTx/>
              <a:buNone/>
            </a:pPr>
            <a:endParaRPr lang="en-US" sz="3000" dirty="0" smtClean="0"/>
          </a:p>
        </p:txBody>
      </p:sp>
      <p:pic>
        <p:nvPicPr>
          <p:cNvPr id="10244" name="Picture 4" descr="BS00580_"/>
          <p:cNvPicPr>
            <a:picLocks noChangeAspect="1" noChangeArrowheads="1"/>
          </p:cNvPicPr>
          <p:nvPr/>
        </p:nvPicPr>
        <p:blipFill>
          <a:blip r:embed="rId3" cstate="print"/>
          <a:srcRect/>
          <a:stretch>
            <a:fillRect/>
          </a:stretch>
        </p:blipFill>
        <p:spPr bwMode="auto">
          <a:xfrm>
            <a:off x="2895600" y="5002214"/>
            <a:ext cx="3429000" cy="15509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FAFSA on the Web</a:t>
            </a:r>
            <a:endParaRPr lang="en-US" dirty="0"/>
          </a:p>
        </p:txBody>
      </p:sp>
      <p:sp>
        <p:nvSpPr>
          <p:cNvPr id="6" name="Content Placeholder 5"/>
          <p:cNvSpPr>
            <a:spLocks noGrp="1"/>
          </p:cNvSpPr>
          <p:nvPr>
            <p:ph idx="1"/>
          </p:nvPr>
        </p:nvSpPr>
        <p:spPr/>
        <p:txBody>
          <a:bodyPr/>
          <a:lstStyle/>
          <a:p>
            <a:pPr marL="274320" indent="-274320" fontAlgn="auto">
              <a:spcAft>
                <a:spcPts val="600"/>
              </a:spcAft>
              <a:buClr>
                <a:schemeClr val="accent3"/>
              </a:buClr>
              <a:buSzPct val="85000"/>
              <a:buFont typeface="Arial" pitchFamily="34" charset="0"/>
              <a:buChar char="•"/>
              <a:defRPr/>
            </a:pPr>
            <a:r>
              <a:rPr lang="en-US" dirty="0" smtClean="0"/>
              <a:t>The IRS Data Retrieval continues in 2014-2015 beginning February 2, 2014.</a:t>
            </a:r>
          </a:p>
          <a:p>
            <a:pPr marL="274320" indent="-274320" fontAlgn="auto">
              <a:spcAft>
                <a:spcPts val="600"/>
              </a:spcAft>
              <a:buClr>
                <a:schemeClr val="accent3"/>
              </a:buClr>
              <a:buSzPct val="85000"/>
              <a:buFont typeface="Arial" pitchFamily="34" charset="0"/>
              <a:buChar char="•"/>
              <a:defRPr/>
            </a:pPr>
            <a:r>
              <a:rPr lang="en-US" dirty="0" smtClean="0"/>
              <a:t>Also available in Corrections </a:t>
            </a:r>
          </a:p>
          <a:p>
            <a:pPr marL="274320" indent="-274320" fontAlgn="auto">
              <a:spcAft>
                <a:spcPts val="600"/>
              </a:spcAft>
              <a:buClr>
                <a:schemeClr val="accent3"/>
              </a:buClr>
              <a:buSzPct val="85000"/>
              <a:buFont typeface="Arial" pitchFamily="34" charset="0"/>
              <a:buChar char="•"/>
              <a:defRPr/>
            </a:pPr>
            <a:r>
              <a:rPr lang="en-US" dirty="0" smtClean="0">
                <a:ln>
                  <a:prstDash val="solid"/>
                </a:ln>
              </a:rPr>
              <a:t>Electronically filed tax return information will be available from the IRS in 2-3 weeks, data from paper tax returns will be available in 6-8 weeks.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6" y="0"/>
            <a:ext cx="91584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68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88D7DD-9B19-7A49-BB06-36BA9927445F}" type="slidenum">
              <a:rPr lang="en-US"/>
              <a:pPr/>
              <a:t>15</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1888"/>
            <a:ext cx="7848600" cy="587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364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88D7DD-9B19-7A49-BB06-36BA9927445F}" type="slidenum">
              <a:rPr lang="en-US"/>
              <a:pPr/>
              <a:t>16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1277600" cy="765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567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88D7DD-9B19-7A49-BB06-36BA9927445F}" type="slidenum">
              <a:rPr lang="en-US"/>
              <a:pPr/>
              <a:t>17</a:t>
            </a:fld>
            <a:endParaRPr lang="en-US"/>
          </a:p>
        </p:txBody>
      </p:sp>
      <p:pic>
        <p:nvPicPr>
          <p:cNvPr id="2050" name="Picture 2"/>
          <p:cNvPicPr preferRelativeResize="0">
            <a:picLocks noChangeAspect="1" noChangeArrowheads="1"/>
          </p:cNvPicPr>
          <p:nvPr/>
        </p:nvPicPr>
        <p:blipFill>
          <a:blip r:embed="rId3">
            <a:extLst>
              <a:ext uri="{BEBA8EAE-BF5A-486C-A8C5-ECC9F3942E4B}">
                <a14:imgProps xmlns:a14="http://schemas.microsoft.com/office/drawing/2010/main">
                  <a14:imgLayer r:embed="rId4">
                    <a14:imgEffect>
                      <a14:sharpenSoften amount="84000"/>
                    </a14:imgEffect>
                  </a14:imgLayer>
                </a14:imgProps>
              </a:ext>
              <a:ext uri="{28A0092B-C50C-407E-A947-70E740481C1C}">
                <a14:useLocalDpi xmlns:a14="http://schemas.microsoft.com/office/drawing/2010/main" val="0"/>
              </a:ext>
            </a:extLst>
          </a:blip>
          <a:stretch>
            <a:fillRect/>
          </a:stretch>
        </p:blipFill>
        <p:spPr bwMode="auto">
          <a:xfrm>
            <a:off x="-152400" y="403412"/>
            <a:ext cx="9296400" cy="812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145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88D7DD-9B19-7A49-BB06-36BA9927445F}" type="slidenum">
              <a:rPr lang="en-US"/>
              <a:pPr/>
              <a:t>18</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86868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01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326"/>
            <a:ext cx="8915400" cy="664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975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1" y="457200"/>
            <a:ext cx="7269163" cy="1143000"/>
          </a:xfrm>
          <a:noFill/>
        </p:spPr>
        <p:txBody>
          <a:bodyPr lIns="92075" tIns="46038" rIns="92075" bIns="46038"/>
          <a:lstStyle/>
          <a:p>
            <a:pPr eaLnBrk="1" hangingPunct="1"/>
            <a:r>
              <a:rPr lang="en-US" dirty="0" smtClean="0"/>
              <a:t>Financial Aid</a:t>
            </a:r>
          </a:p>
        </p:txBody>
      </p:sp>
      <p:sp>
        <p:nvSpPr>
          <p:cNvPr id="3075" name="Rectangle 3"/>
          <p:cNvSpPr>
            <a:spLocks noGrp="1" noChangeArrowheads="1"/>
          </p:cNvSpPr>
          <p:nvPr>
            <p:ph idx="1"/>
          </p:nvPr>
        </p:nvSpPr>
        <p:spPr>
          <a:xfrm>
            <a:off x="304800" y="1905000"/>
            <a:ext cx="6858000" cy="3886200"/>
          </a:xfrm>
          <a:noFill/>
        </p:spPr>
        <p:txBody>
          <a:bodyPr lIns="92075" tIns="46038" rIns="92075" bIns="46038"/>
          <a:lstStyle/>
          <a:p>
            <a:pPr eaLnBrk="1" hangingPunct="1">
              <a:buClr>
                <a:schemeClr val="tx1"/>
              </a:buClr>
              <a:buFontTx/>
              <a:buNone/>
            </a:pPr>
            <a:r>
              <a:rPr lang="en-US" dirty="0" smtClean="0"/>
              <a:t>   </a:t>
            </a:r>
            <a:r>
              <a:rPr lang="en-US" sz="2800" dirty="0" smtClean="0"/>
              <a:t>Financial Aid is assistance to help students fund their education.  It can take the form of:</a:t>
            </a:r>
          </a:p>
          <a:p>
            <a:pPr lvl="2" eaLnBrk="1" hangingPunct="1">
              <a:lnSpc>
                <a:spcPct val="125000"/>
              </a:lnSpc>
              <a:buClr>
                <a:schemeClr val="tx1"/>
              </a:buClr>
            </a:pPr>
            <a:r>
              <a:rPr lang="en-US" dirty="0" smtClean="0"/>
              <a:t>Scholarships</a:t>
            </a:r>
          </a:p>
          <a:p>
            <a:pPr lvl="2" eaLnBrk="1" hangingPunct="1">
              <a:lnSpc>
                <a:spcPct val="125000"/>
              </a:lnSpc>
              <a:buClr>
                <a:schemeClr val="tx1"/>
              </a:buClr>
            </a:pPr>
            <a:r>
              <a:rPr lang="en-US" dirty="0" smtClean="0"/>
              <a:t>Grants</a:t>
            </a:r>
          </a:p>
          <a:p>
            <a:pPr lvl="2" eaLnBrk="1" hangingPunct="1">
              <a:lnSpc>
                <a:spcPct val="125000"/>
              </a:lnSpc>
              <a:buClr>
                <a:schemeClr val="tx1"/>
              </a:buClr>
            </a:pPr>
            <a:r>
              <a:rPr lang="en-US" dirty="0" smtClean="0"/>
              <a:t>Loans</a:t>
            </a:r>
          </a:p>
          <a:p>
            <a:pPr lvl="2" eaLnBrk="1" hangingPunct="1">
              <a:lnSpc>
                <a:spcPct val="125000"/>
              </a:lnSpc>
              <a:buClr>
                <a:schemeClr val="tx1"/>
              </a:buClr>
            </a:pPr>
            <a:r>
              <a:rPr lang="en-US" dirty="0" smtClean="0"/>
              <a:t>Employment </a:t>
            </a:r>
          </a:p>
        </p:txBody>
      </p:sp>
      <p:pic>
        <p:nvPicPr>
          <p:cNvPr id="3076" name="Picture 6" descr="1schoolset2-med"/>
          <p:cNvPicPr>
            <a:picLocks noChangeAspect="1" noChangeArrowheads="1"/>
          </p:cNvPicPr>
          <p:nvPr/>
        </p:nvPicPr>
        <p:blipFill>
          <a:blip r:embed="rId3" cstate="print"/>
          <a:srcRect/>
          <a:stretch>
            <a:fillRect/>
          </a:stretch>
        </p:blipFill>
        <p:spPr bwMode="auto">
          <a:xfrm>
            <a:off x="7086600" y="4343400"/>
            <a:ext cx="1600200" cy="1295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9154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550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28600" y="228600"/>
            <a:ext cx="8382000"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931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944562"/>
          </a:xfrm>
        </p:spPr>
        <p:txBody>
          <a:bodyPr/>
          <a:lstStyle/>
          <a:p>
            <a:pPr eaLnBrk="1" hangingPunct="1"/>
            <a:r>
              <a:rPr lang="en-US" dirty="0" smtClean="0"/>
              <a:t>FOTW</a:t>
            </a:r>
          </a:p>
        </p:txBody>
      </p:sp>
      <p:sp>
        <p:nvSpPr>
          <p:cNvPr id="50179" name="Rectangle 3"/>
          <p:cNvSpPr>
            <a:spLocks noGrp="1" noChangeArrowheads="1"/>
          </p:cNvSpPr>
          <p:nvPr>
            <p:ph idx="1"/>
          </p:nvPr>
        </p:nvSpPr>
        <p:spPr>
          <a:xfrm>
            <a:off x="457200" y="1295400"/>
            <a:ext cx="8153400" cy="5334000"/>
          </a:xfrm>
        </p:spPr>
        <p:txBody>
          <a:bodyPr/>
          <a:lstStyle/>
          <a:p>
            <a:pPr eaLnBrk="1" hangingPunct="1">
              <a:lnSpc>
                <a:spcPct val="90000"/>
              </a:lnSpc>
              <a:spcBef>
                <a:spcPct val="105000"/>
              </a:spcBef>
              <a:buClr>
                <a:schemeClr val="tx1"/>
              </a:buClr>
              <a:buFontTx/>
              <a:buNone/>
            </a:pPr>
            <a:r>
              <a:rPr lang="en-US" sz="2800" dirty="0" smtClean="0"/>
              <a:t>	Student’s dependency status:</a:t>
            </a:r>
            <a:endParaRPr lang="en-US" sz="2400" dirty="0" smtClean="0"/>
          </a:p>
          <a:p>
            <a:pPr eaLnBrk="1" hangingPunct="1">
              <a:lnSpc>
                <a:spcPct val="90000"/>
              </a:lnSpc>
              <a:spcBef>
                <a:spcPct val="105000"/>
              </a:spcBef>
              <a:buClr>
                <a:schemeClr val="tx1"/>
              </a:buClr>
            </a:pPr>
            <a:r>
              <a:rPr lang="en-US" sz="2400" dirty="0" smtClean="0"/>
              <a:t>If all “No” responses, student is dependent</a:t>
            </a:r>
          </a:p>
          <a:p>
            <a:pPr eaLnBrk="1" hangingPunct="1">
              <a:lnSpc>
                <a:spcPct val="90000"/>
              </a:lnSpc>
              <a:spcBef>
                <a:spcPct val="105000"/>
              </a:spcBef>
              <a:buClr>
                <a:schemeClr val="tx1"/>
              </a:buClr>
            </a:pPr>
            <a:r>
              <a:rPr lang="en-US" sz="2400" dirty="0" smtClean="0"/>
              <a:t>If “Yes” to any question, student is independent</a:t>
            </a:r>
          </a:p>
          <a:p>
            <a:pPr eaLnBrk="1" hangingPunct="1">
              <a:lnSpc>
                <a:spcPct val="90000"/>
              </a:lnSpc>
              <a:spcBef>
                <a:spcPct val="105000"/>
              </a:spcBef>
              <a:buClr>
                <a:schemeClr val="tx1"/>
              </a:buClr>
            </a:pPr>
            <a:r>
              <a:rPr lang="en-US" sz="2400" dirty="0" smtClean="0"/>
              <a:t>Under limited special circumstances, student may submit electronic FAFSA without parental data.  If there is a special circumstance, student will be instructed during online application process on how to proceed; </a:t>
            </a:r>
            <a:r>
              <a:rPr lang="en-US" sz="2400" b="1" dirty="0" smtClean="0"/>
              <a:t>documentation will be needed by Financial Aid</a:t>
            </a:r>
          </a:p>
          <a:p>
            <a:pPr eaLnBrk="1" hangingPunct="1">
              <a:lnSpc>
                <a:spcPct val="90000"/>
              </a:lnSpc>
              <a:spcBef>
                <a:spcPct val="105000"/>
              </a:spcBef>
              <a:buClr>
                <a:schemeClr val="tx1"/>
              </a:buClr>
            </a:pPr>
            <a:r>
              <a:rPr lang="en-US" sz="2400" dirty="0" smtClean="0"/>
              <a:t>Examples of special circumstances:  parents incarcerated, left home due to abusive environment, unable to locate and contact parents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8486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411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512" y="398721"/>
            <a:ext cx="5589694" cy="584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546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94" y="411430"/>
            <a:ext cx="5715000" cy="584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16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798454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663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63" t="14841" r="20545" b="10728"/>
          <a:stretch/>
        </p:blipFill>
        <p:spPr bwMode="auto">
          <a:xfrm>
            <a:off x="1447800" y="364526"/>
            <a:ext cx="5943600" cy="589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666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62" t="14841" r="20724" b="6600"/>
          <a:stretch/>
        </p:blipFill>
        <p:spPr bwMode="auto">
          <a:xfrm>
            <a:off x="1752610" y="381001"/>
            <a:ext cx="5511510"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34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95" t="13391" r="36436" b="5930"/>
          <a:stretch/>
        </p:blipFill>
        <p:spPr bwMode="auto">
          <a:xfrm>
            <a:off x="990600" y="457199"/>
            <a:ext cx="7200900" cy="56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427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1" y="381000"/>
            <a:ext cx="7269163" cy="1143000"/>
          </a:xfrm>
          <a:noFill/>
        </p:spPr>
        <p:txBody>
          <a:bodyPr lIns="92075" tIns="46038" rIns="92075" bIns="46038">
            <a:normAutofit/>
          </a:bodyPr>
          <a:lstStyle/>
          <a:p>
            <a:pPr eaLnBrk="1" hangingPunct="1"/>
            <a:r>
              <a:rPr lang="en-US" dirty="0" smtClean="0"/>
              <a:t>Gift Aid vs. Self-Help Aid</a:t>
            </a:r>
          </a:p>
        </p:txBody>
      </p:sp>
      <p:sp>
        <p:nvSpPr>
          <p:cNvPr id="5123" name="Rectangle 3"/>
          <p:cNvSpPr>
            <a:spLocks noGrp="1" noChangeArrowheads="1"/>
          </p:cNvSpPr>
          <p:nvPr>
            <p:ph idx="1"/>
          </p:nvPr>
        </p:nvSpPr>
        <p:spPr>
          <a:xfrm>
            <a:off x="1828800" y="1371600"/>
            <a:ext cx="5486400" cy="5257800"/>
          </a:xfrm>
          <a:noFill/>
        </p:spPr>
        <p:txBody>
          <a:bodyPr lIns="92075" tIns="46038" rIns="92075" bIns="46038"/>
          <a:lstStyle/>
          <a:p>
            <a:pPr algn="ctr" eaLnBrk="1" hangingPunct="1">
              <a:lnSpc>
                <a:spcPct val="90000"/>
              </a:lnSpc>
              <a:buClr>
                <a:schemeClr val="tx1"/>
              </a:buClr>
              <a:buFontTx/>
              <a:buNone/>
            </a:pPr>
            <a:r>
              <a:rPr lang="en-US" sz="2800" u="sng" dirty="0" smtClean="0"/>
              <a:t>GIFT AID</a:t>
            </a:r>
          </a:p>
          <a:p>
            <a:pPr eaLnBrk="1" hangingPunct="1">
              <a:lnSpc>
                <a:spcPct val="90000"/>
              </a:lnSpc>
              <a:buClr>
                <a:schemeClr val="tx1"/>
              </a:buClr>
            </a:pPr>
            <a:r>
              <a:rPr lang="en-US" sz="2400" i="1" dirty="0" smtClean="0"/>
              <a:t>Grant/Scholarship </a:t>
            </a:r>
            <a:r>
              <a:rPr lang="en-US" sz="2400" dirty="0" smtClean="0"/>
              <a:t>= Aid awarded that does not have to be repaid.</a:t>
            </a:r>
          </a:p>
          <a:p>
            <a:pPr eaLnBrk="1" hangingPunct="1">
              <a:lnSpc>
                <a:spcPct val="90000"/>
              </a:lnSpc>
              <a:buClr>
                <a:schemeClr val="tx1"/>
              </a:buClr>
            </a:pPr>
            <a:endParaRPr lang="en-US" sz="900" dirty="0" smtClean="0"/>
          </a:p>
          <a:p>
            <a:pPr algn="ctr" eaLnBrk="1" hangingPunct="1">
              <a:lnSpc>
                <a:spcPct val="90000"/>
              </a:lnSpc>
              <a:buClr>
                <a:schemeClr val="tx1"/>
              </a:buClr>
              <a:buFontTx/>
              <a:buNone/>
            </a:pPr>
            <a:r>
              <a:rPr lang="en-US" sz="2800" u="sng" dirty="0" smtClean="0"/>
              <a:t>SELF-HELP AID</a:t>
            </a:r>
          </a:p>
          <a:p>
            <a:pPr eaLnBrk="1" hangingPunct="1">
              <a:lnSpc>
                <a:spcPct val="90000"/>
              </a:lnSpc>
              <a:buClr>
                <a:schemeClr val="tx1"/>
              </a:buClr>
            </a:pPr>
            <a:r>
              <a:rPr lang="en-US" sz="2400" i="1" dirty="0" smtClean="0"/>
              <a:t>Loans </a:t>
            </a:r>
            <a:r>
              <a:rPr lang="en-US" sz="2400" dirty="0" smtClean="0"/>
              <a:t>= Borrowed money that has to be repaid over a period of time, often after the student completes their degree. Available to students and parents</a:t>
            </a:r>
          </a:p>
          <a:p>
            <a:pPr eaLnBrk="1" hangingPunct="1">
              <a:lnSpc>
                <a:spcPct val="90000"/>
              </a:lnSpc>
              <a:buClr>
                <a:schemeClr val="tx1"/>
              </a:buClr>
            </a:pPr>
            <a:endParaRPr lang="en-US" sz="2400" dirty="0" smtClean="0"/>
          </a:p>
          <a:p>
            <a:pPr eaLnBrk="1" hangingPunct="1">
              <a:lnSpc>
                <a:spcPct val="90000"/>
              </a:lnSpc>
              <a:buClr>
                <a:schemeClr val="tx1"/>
              </a:buClr>
            </a:pPr>
            <a:r>
              <a:rPr lang="en-US" sz="2400" i="1" dirty="0" smtClean="0"/>
              <a:t>Work-study </a:t>
            </a:r>
            <a:r>
              <a:rPr lang="en-US" sz="2400" dirty="0" smtClean="0"/>
              <a:t>= Money students earn by working on campus.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smtClean="0"/>
              <a:t>FOTW</a:t>
            </a:r>
          </a:p>
        </p:txBody>
      </p:sp>
      <p:sp>
        <p:nvSpPr>
          <p:cNvPr id="53251" name="Rectangle 3"/>
          <p:cNvSpPr>
            <a:spLocks noGrp="1" noChangeArrowheads="1"/>
          </p:cNvSpPr>
          <p:nvPr>
            <p:ph idx="1"/>
          </p:nvPr>
        </p:nvSpPr>
        <p:spPr/>
        <p:txBody>
          <a:bodyPr/>
          <a:lstStyle/>
          <a:p>
            <a:pPr marL="0" indent="0" eaLnBrk="1" hangingPunct="1">
              <a:lnSpc>
                <a:spcPct val="90000"/>
              </a:lnSpc>
              <a:spcBef>
                <a:spcPct val="100000"/>
              </a:spcBef>
              <a:buFontTx/>
              <a:buNone/>
              <a:tabLst>
                <a:tab pos="350838" algn="l"/>
              </a:tabLst>
            </a:pPr>
            <a:r>
              <a:rPr lang="en-US" dirty="0" smtClean="0"/>
              <a:t>Financial data for parents of dependent students:</a:t>
            </a:r>
          </a:p>
          <a:p>
            <a:pPr marL="0" indent="0" eaLnBrk="1" hangingPunct="1">
              <a:lnSpc>
                <a:spcPct val="90000"/>
              </a:lnSpc>
              <a:spcBef>
                <a:spcPct val="100000"/>
              </a:spcBef>
              <a:tabLst>
                <a:tab pos="350838" algn="l"/>
              </a:tabLst>
            </a:pPr>
            <a:r>
              <a:rPr lang="en-US" sz="2800" dirty="0" smtClean="0"/>
              <a:t>	Tax filing status and return type </a:t>
            </a:r>
          </a:p>
          <a:p>
            <a:pPr marL="0" indent="0" eaLnBrk="1" hangingPunct="1">
              <a:lnSpc>
                <a:spcPct val="90000"/>
              </a:lnSpc>
              <a:spcBef>
                <a:spcPct val="100000"/>
              </a:spcBef>
              <a:buClr>
                <a:schemeClr val="tx1"/>
              </a:buClr>
              <a:buFontTx/>
              <a:buNone/>
              <a:tabLst>
                <a:tab pos="350838" algn="l"/>
              </a:tabLst>
            </a:pPr>
            <a:r>
              <a:rPr lang="en-US" sz="2000" dirty="0" smtClean="0"/>
              <a:t>	 	already completed, will file, will not file</a:t>
            </a:r>
          </a:p>
          <a:p>
            <a:pPr marL="0" indent="0" eaLnBrk="1" hangingPunct="1">
              <a:lnSpc>
                <a:spcPct val="90000"/>
              </a:lnSpc>
              <a:spcBef>
                <a:spcPct val="100000"/>
              </a:spcBef>
              <a:buClr>
                <a:schemeClr val="tx1"/>
              </a:buClr>
              <a:buFontTx/>
              <a:buNone/>
              <a:tabLst>
                <a:tab pos="350838" algn="l"/>
              </a:tabLst>
            </a:pPr>
            <a:r>
              <a:rPr lang="en-US" sz="2000" dirty="0" smtClean="0"/>
              <a:t>		1040, 1040A/EZ, foreign tax return</a:t>
            </a:r>
          </a:p>
          <a:p>
            <a:pPr marL="0" indent="0" eaLnBrk="1" hangingPunct="1">
              <a:lnSpc>
                <a:spcPct val="90000"/>
              </a:lnSpc>
              <a:spcBef>
                <a:spcPct val="100000"/>
              </a:spcBef>
              <a:buClr>
                <a:schemeClr val="tx1"/>
              </a:buClr>
              <a:buFontTx/>
              <a:buNone/>
              <a:tabLst>
                <a:tab pos="350838" algn="l"/>
              </a:tabLst>
            </a:pPr>
            <a:r>
              <a:rPr lang="en-US" sz="2000" dirty="0" smtClean="0"/>
              <a:t>		 wages, adjusted gross income, federal tax paid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smtClean="0"/>
              <a:t>FOTW</a:t>
            </a:r>
          </a:p>
        </p:txBody>
      </p:sp>
      <p:sp>
        <p:nvSpPr>
          <p:cNvPr id="52227" name="Rectangle 3"/>
          <p:cNvSpPr>
            <a:spLocks noGrp="1" noChangeArrowheads="1"/>
          </p:cNvSpPr>
          <p:nvPr>
            <p:ph idx="1"/>
          </p:nvPr>
        </p:nvSpPr>
        <p:spPr>
          <a:xfrm>
            <a:off x="457200" y="1295400"/>
            <a:ext cx="8229600" cy="5181600"/>
          </a:xfrm>
        </p:spPr>
        <p:txBody>
          <a:bodyPr/>
          <a:lstStyle/>
          <a:p>
            <a:pPr eaLnBrk="1" hangingPunct="1">
              <a:lnSpc>
                <a:spcPct val="90000"/>
              </a:lnSpc>
              <a:spcBef>
                <a:spcPct val="100000"/>
              </a:spcBef>
              <a:buClr>
                <a:schemeClr val="tx1"/>
              </a:buClr>
              <a:buFontTx/>
              <a:buNone/>
            </a:pPr>
            <a:r>
              <a:rPr lang="en-US" sz="2800" dirty="0" smtClean="0"/>
              <a:t>Data for parents of dependent students:</a:t>
            </a:r>
          </a:p>
          <a:p>
            <a:pPr eaLnBrk="1" hangingPunct="1">
              <a:lnSpc>
                <a:spcPct val="90000"/>
              </a:lnSpc>
              <a:spcBef>
                <a:spcPct val="100000"/>
              </a:spcBef>
              <a:buClr>
                <a:schemeClr val="tx1"/>
              </a:buClr>
            </a:pPr>
            <a:r>
              <a:rPr lang="en-US" sz="2000" dirty="0" smtClean="0"/>
              <a:t>Are either parents a dislocated worker? </a:t>
            </a:r>
          </a:p>
          <a:p>
            <a:pPr lvl="1" eaLnBrk="1" hangingPunct="1">
              <a:lnSpc>
                <a:spcPct val="90000"/>
              </a:lnSpc>
              <a:spcBef>
                <a:spcPct val="100000"/>
              </a:spcBef>
              <a:buClr>
                <a:schemeClr val="tx1"/>
              </a:buClr>
              <a:buFontTx/>
              <a:buChar char="•"/>
            </a:pPr>
            <a:r>
              <a:rPr lang="en-US" sz="1800" dirty="0" smtClean="0"/>
              <a:t>Job loss, laid off, receiving unemployment, unlikely to return to previous occupation </a:t>
            </a:r>
            <a:r>
              <a:rPr lang="en-US" sz="1800" b="1" dirty="0" smtClean="0"/>
              <a:t>or</a:t>
            </a:r>
          </a:p>
          <a:p>
            <a:pPr lvl="1" eaLnBrk="1" hangingPunct="1">
              <a:lnSpc>
                <a:spcPct val="90000"/>
              </a:lnSpc>
              <a:spcBef>
                <a:spcPct val="100000"/>
              </a:spcBef>
              <a:buClr>
                <a:schemeClr val="tx1"/>
              </a:buClr>
              <a:buFontTx/>
              <a:buChar char="•"/>
            </a:pPr>
            <a:r>
              <a:rPr lang="en-US" sz="1800" u="sng" dirty="0" smtClean="0"/>
              <a:t>Displaced homemaker</a:t>
            </a:r>
            <a:r>
              <a:rPr lang="en-US" sz="1800" dirty="0" smtClean="0"/>
              <a:t> – person who previously provided unpaid services to family &amp; is no longer supported by spouse, is unemployed &amp; is having trouble finding or upgrading employment. </a:t>
            </a:r>
          </a:p>
          <a:p>
            <a:pPr lvl="1" eaLnBrk="1" hangingPunct="1">
              <a:lnSpc>
                <a:spcPct val="90000"/>
              </a:lnSpc>
              <a:spcBef>
                <a:spcPct val="100000"/>
              </a:spcBef>
              <a:buClr>
                <a:schemeClr val="tx1"/>
              </a:buClr>
              <a:buFontTx/>
              <a:buChar char="•"/>
            </a:pPr>
            <a:r>
              <a:rPr lang="en-US" sz="1800" dirty="0" smtClean="0"/>
              <a:t>Documentation will be needed by Financial Aid Office</a:t>
            </a:r>
          </a:p>
          <a:p>
            <a:pPr eaLnBrk="1" hangingPunct="1">
              <a:lnSpc>
                <a:spcPct val="90000"/>
              </a:lnSpc>
              <a:spcBef>
                <a:spcPct val="100000"/>
              </a:spcBef>
              <a:buClr>
                <a:schemeClr val="tx1"/>
              </a:buClr>
              <a:buFontTx/>
              <a:buNone/>
            </a:pPr>
            <a:r>
              <a:rPr lang="en-US" sz="2400" dirty="0" smtClean="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smtClean="0"/>
              <a:t>FOTW </a:t>
            </a:r>
          </a:p>
        </p:txBody>
      </p:sp>
      <p:sp>
        <p:nvSpPr>
          <p:cNvPr id="54275" name="Rectangle 3"/>
          <p:cNvSpPr>
            <a:spLocks noGrp="1" noChangeArrowheads="1"/>
          </p:cNvSpPr>
          <p:nvPr>
            <p:ph idx="1"/>
          </p:nvPr>
        </p:nvSpPr>
        <p:spPr/>
        <p:txBody>
          <a:bodyPr/>
          <a:lstStyle/>
          <a:p>
            <a:pPr marL="0" indent="0" eaLnBrk="1" hangingPunct="1">
              <a:lnSpc>
                <a:spcPct val="95000"/>
              </a:lnSpc>
              <a:spcBef>
                <a:spcPct val="100000"/>
              </a:spcBef>
              <a:buFontTx/>
              <a:buNone/>
              <a:tabLst>
                <a:tab pos="347663" algn="l"/>
              </a:tabLst>
            </a:pPr>
            <a:r>
              <a:rPr lang="en-US" dirty="0" smtClean="0"/>
              <a:t>Financial data for parents of dependent students:</a:t>
            </a:r>
          </a:p>
          <a:p>
            <a:pPr marL="0" indent="0" eaLnBrk="1" hangingPunct="1">
              <a:lnSpc>
                <a:spcPct val="95000"/>
              </a:lnSpc>
              <a:spcBef>
                <a:spcPct val="100000"/>
              </a:spcBef>
              <a:tabLst>
                <a:tab pos="347663" algn="l"/>
              </a:tabLst>
            </a:pPr>
            <a:r>
              <a:rPr lang="en-US" dirty="0" smtClean="0"/>
              <a:t>	Adjusted Gross Income (AGI) for 2013</a:t>
            </a:r>
          </a:p>
          <a:p>
            <a:pPr marL="0" indent="0" eaLnBrk="1" hangingPunct="1">
              <a:lnSpc>
                <a:spcPct val="95000"/>
              </a:lnSpc>
              <a:spcBef>
                <a:spcPct val="100000"/>
              </a:spcBef>
              <a:buClr>
                <a:schemeClr val="tx1"/>
              </a:buClr>
              <a:tabLst>
                <a:tab pos="347663" algn="l"/>
              </a:tabLst>
            </a:pPr>
            <a:r>
              <a:rPr lang="en-US" dirty="0" smtClean="0"/>
              <a:t>	Income earned from work</a:t>
            </a:r>
          </a:p>
          <a:p>
            <a:pPr marL="0" indent="0" eaLnBrk="1" hangingPunct="1">
              <a:lnSpc>
                <a:spcPct val="95000"/>
              </a:lnSpc>
              <a:spcBef>
                <a:spcPct val="100000"/>
              </a:spcBef>
              <a:buClr>
                <a:schemeClr val="tx1"/>
              </a:buClr>
              <a:buFontTx/>
              <a:buNone/>
              <a:tabLst>
                <a:tab pos="347663" algn="l"/>
              </a:tabLst>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FOTW</a:t>
            </a:r>
          </a:p>
        </p:txBody>
      </p:sp>
      <p:sp>
        <p:nvSpPr>
          <p:cNvPr id="55299" name="Rectangle 3"/>
          <p:cNvSpPr>
            <a:spLocks noGrp="1" noChangeArrowheads="1"/>
          </p:cNvSpPr>
          <p:nvPr>
            <p:ph idx="1"/>
          </p:nvPr>
        </p:nvSpPr>
        <p:spPr>
          <a:xfrm>
            <a:off x="304800" y="1371600"/>
            <a:ext cx="8458200" cy="4267200"/>
          </a:xfrm>
        </p:spPr>
        <p:txBody>
          <a:bodyPr/>
          <a:lstStyle/>
          <a:p>
            <a:pPr marL="0" indent="0" eaLnBrk="1" hangingPunct="1">
              <a:spcBef>
                <a:spcPct val="40000"/>
              </a:spcBef>
              <a:buFontTx/>
              <a:buNone/>
              <a:tabLst>
                <a:tab pos="347663" algn="l"/>
              </a:tabLst>
            </a:pPr>
            <a:r>
              <a:rPr lang="en-US" dirty="0" smtClean="0"/>
              <a:t>Financial data for parents of dependent students:</a:t>
            </a:r>
          </a:p>
          <a:p>
            <a:pPr marL="0" indent="0" eaLnBrk="1" hangingPunct="1">
              <a:spcBef>
                <a:spcPct val="40000"/>
              </a:spcBef>
              <a:buClr>
                <a:schemeClr val="tx1"/>
              </a:buClr>
              <a:tabLst>
                <a:tab pos="347663" algn="l"/>
              </a:tabLst>
            </a:pPr>
            <a:r>
              <a:rPr lang="en-US" dirty="0" smtClean="0"/>
              <a:t>	</a:t>
            </a:r>
            <a:r>
              <a:rPr lang="en-US" sz="2800" dirty="0" smtClean="0"/>
              <a:t>2013 Additional Financial Information  	</a:t>
            </a:r>
          </a:p>
          <a:p>
            <a:pPr marL="682625" lvl="1" indent="-334963" eaLnBrk="1" hangingPunct="1">
              <a:spcBef>
                <a:spcPct val="40000"/>
              </a:spcBef>
              <a:buClr>
                <a:schemeClr val="tx1"/>
              </a:buClr>
              <a:tabLst>
                <a:tab pos="347663" algn="l"/>
              </a:tabLst>
            </a:pPr>
            <a:r>
              <a:rPr lang="en-US" sz="2400" dirty="0" smtClean="0"/>
              <a:t>Education credits on tax return, </a:t>
            </a:r>
          </a:p>
          <a:p>
            <a:pPr marL="682625" lvl="1" indent="-334963" eaLnBrk="1" hangingPunct="1">
              <a:spcBef>
                <a:spcPct val="40000"/>
              </a:spcBef>
              <a:buClr>
                <a:schemeClr val="tx1"/>
              </a:buClr>
              <a:tabLst>
                <a:tab pos="347663" algn="l"/>
              </a:tabLst>
            </a:pPr>
            <a:r>
              <a:rPr lang="en-US" sz="2400" dirty="0" smtClean="0"/>
              <a:t>child support paid/received</a:t>
            </a:r>
          </a:p>
          <a:p>
            <a:pPr marL="682625" lvl="1" indent="-334963" eaLnBrk="1" hangingPunct="1">
              <a:spcBef>
                <a:spcPct val="40000"/>
              </a:spcBef>
              <a:buClr>
                <a:schemeClr val="tx1"/>
              </a:buClr>
              <a:tabLst>
                <a:tab pos="347663" algn="l"/>
              </a:tabLst>
            </a:pPr>
            <a:r>
              <a:rPr lang="en-US" sz="2400" dirty="0" smtClean="0"/>
              <a:t> payment to tax deferred pension, </a:t>
            </a:r>
          </a:p>
          <a:p>
            <a:pPr marL="682625" lvl="1" indent="-334963" eaLnBrk="1" hangingPunct="1">
              <a:spcBef>
                <a:spcPct val="40000"/>
              </a:spcBef>
              <a:buClr>
                <a:schemeClr val="tx1"/>
              </a:buClr>
              <a:tabLst>
                <a:tab pos="347663" algn="l"/>
              </a:tabLst>
            </a:pPr>
            <a:r>
              <a:rPr lang="en-US" sz="2400" dirty="0" smtClean="0"/>
              <a:t>IRA deductions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dirty="0" smtClean="0"/>
              <a:t>FOTW</a:t>
            </a:r>
          </a:p>
        </p:txBody>
      </p:sp>
      <p:sp>
        <p:nvSpPr>
          <p:cNvPr id="56323" name="Rectangle 3"/>
          <p:cNvSpPr>
            <a:spLocks noGrp="1" noChangeArrowheads="1"/>
          </p:cNvSpPr>
          <p:nvPr>
            <p:ph idx="1"/>
          </p:nvPr>
        </p:nvSpPr>
        <p:spPr>
          <a:xfrm>
            <a:off x="457200" y="1295400"/>
            <a:ext cx="8229600" cy="5181600"/>
          </a:xfrm>
        </p:spPr>
        <p:txBody>
          <a:bodyPr/>
          <a:lstStyle/>
          <a:p>
            <a:pPr marL="347663" indent="-347663" eaLnBrk="1" hangingPunct="1">
              <a:lnSpc>
                <a:spcPct val="90000"/>
              </a:lnSpc>
              <a:spcBef>
                <a:spcPct val="100000"/>
              </a:spcBef>
              <a:buClr>
                <a:schemeClr val="tx1"/>
              </a:buClr>
              <a:tabLst>
                <a:tab pos="347663" algn="l"/>
              </a:tabLst>
            </a:pPr>
            <a:r>
              <a:rPr lang="en-US" sz="2800" dirty="0" smtClean="0"/>
              <a:t>Cash, savings, and checking</a:t>
            </a:r>
          </a:p>
          <a:p>
            <a:pPr marL="347663" indent="-347663" eaLnBrk="1" hangingPunct="1">
              <a:lnSpc>
                <a:spcPct val="90000"/>
              </a:lnSpc>
              <a:spcBef>
                <a:spcPct val="100000"/>
              </a:spcBef>
              <a:buClr>
                <a:schemeClr val="tx1"/>
              </a:buClr>
              <a:tabLst>
                <a:tab pos="347663" algn="l"/>
              </a:tabLst>
            </a:pPr>
            <a:r>
              <a:rPr lang="en-US" sz="2800" dirty="0" smtClean="0"/>
              <a:t>Net worth of investments:  </a:t>
            </a:r>
          </a:p>
          <a:p>
            <a:pPr marL="747713" lvl="1" eaLnBrk="1" hangingPunct="1">
              <a:lnSpc>
                <a:spcPct val="90000"/>
              </a:lnSpc>
              <a:spcBef>
                <a:spcPct val="100000"/>
              </a:spcBef>
              <a:buClr>
                <a:schemeClr val="tx1"/>
              </a:buClr>
              <a:tabLst>
                <a:tab pos="347663" algn="l"/>
              </a:tabLst>
            </a:pPr>
            <a:r>
              <a:rPr lang="en-US" sz="1800" dirty="0" smtClean="0"/>
              <a:t>Net worth equals current value minus debt</a:t>
            </a:r>
          </a:p>
          <a:p>
            <a:pPr marL="747713" lvl="1" eaLnBrk="1" hangingPunct="1">
              <a:lnSpc>
                <a:spcPct val="90000"/>
              </a:lnSpc>
              <a:spcBef>
                <a:spcPct val="100000"/>
              </a:spcBef>
              <a:buClr>
                <a:schemeClr val="tx1"/>
              </a:buClr>
              <a:tabLst>
                <a:tab pos="347663" algn="l"/>
              </a:tabLst>
            </a:pPr>
            <a:r>
              <a:rPr lang="en-US" sz="1800" dirty="0" smtClean="0"/>
              <a:t>Don’t include primary home, life insurance, retirement plans</a:t>
            </a:r>
          </a:p>
          <a:p>
            <a:pPr marL="747713" lvl="1" eaLnBrk="1" hangingPunct="1">
              <a:lnSpc>
                <a:spcPct val="90000"/>
              </a:lnSpc>
              <a:spcBef>
                <a:spcPct val="100000"/>
              </a:spcBef>
              <a:buClr>
                <a:schemeClr val="tx1"/>
              </a:buClr>
              <a:tabLst>
                <a:tab pos="347663" algn="l"/>
              </a:tabLst>
            </a:pPr>
            <a:r>
              <a:rPr lang="en-US" sz="1800" dirty="0" smtClean="0"/>
              <a:t>Do include real estate, money market, mutual funds, CD’s, stocks, education savings plans (even if owned by student, parent reports in parent section)</a:t>
            </a:r>
          </a:p>
          <a:p>
            <a:pPr marL="747713" lvl="1" eaLnBrk="1" hangingPunct="1">
              <a:lnSpc>
                <a:spcPct val="90000"/>
              </a:lnSpc>
              <a:spcBef>
                <a:spcPct val="100000"/>
              </a:spcBef>
              <a:buClr>
                <a:schemeClr val="tx1"/>
              </a:buClr>
              <a:tabLst>
                <a:tab pos="347663" algn="l"/>
              </a:tabLst>
            </a:pPr>
            <a:r>
              <a:rPr lang="en-US" sz="1800" dirty="0" smtClean="0"/>
              <a:t>Review instructions for all items to be reported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dirty="0" smtClean="0"/>
              <a:t>FOTW</a:t>
            </a:r>
          </a:p>
        </p:txBody>
      </p:sp>
      <p:sp>
        <p:nvSpPr>
          <p:cNvPr id="57347" name="Rectangle 3"/>
          <p:cNvSpPr>
            <a:spLocks noGrp="1" noChangeArrowheads="1"/>
          </p:cNvSpPr>
          <p:nvPr>
            <p:ph idx="1"/>
          </p:nvPr>
        </p:nvSpPr>
        <p:spPr>
          <a:xfrm>
            <a:off x="457200" y="1295400"/>
            <a:ext cx="8229600" cy="5181600"/>
          </a:xfrm>
        </p:spPr>
        <p:txBody>
          <a:bodyPr/>
          <a:lstStyle/>
          <a:p>
            <a:pPr marL="347663" indent="-347663" eaLnBrk="1" hangingPunct="1">
              <a:spcBef>
                <a:spcPct val="100000"/>
              </a:spcBef>
              <a:buFontTx/>
              <a:buNone/>
              <a:tabLst>
                <a:tab pos="347663" algn="l"/>
              </a:tabLst>
            </a:pPr>
            <a:r>
              <a:rPr lang="en-US" dirty="0" smtClean="0"/>
              <a:t>Asset data for parents of dependent students:</a:t>
            </a:r>
          </a:p>
          <a:p>
            <a:pPr marL="347663" indent="-347663" eaLnBrk="1" hangingPunct="1">
              <a:spcBef>
                <a:spcPct val="100000"/>
              </a:spcBef>
              <a:buClr>
                <a:schemeClr val="tx1"/>
              </a:buClr>
              <a:tabLst>
                <a:tab pos="347663" algn="l"/>
              </a:tabLst>
            </a:pPr>
            <a:r>
              <a:rPr lang="en-US" sz="2800" dirty="0" smtClean="0"/>
              <a:t>Net worth of business and investment farms:</a:t>
            </a:r>
          </a:p>
          <a:p>
            <a:pPr marL="747713" lvl="1" eaLnBrk="1" hangingPunct="1">
              <a:spcBef>
                <a:spcPct val="100000"/>
              </a:spcBef>
              <a:buClr>
                <a:schemeClr val="tx1"/>
              </a:buClr>
              <a:tabLst>
                <a:tab pos="347663" algn="l"/>
              </a:tabLst>
            </a:pPr>
            <a:r>
              <a:rPr lang="en-US" sz="1800" dirty="0" smtClean="0"/>
              <a:t>Net worth equals current value minus debt</a:t>
            </a:r>
            <a:endParaRPr lang="en-US" sz="2400" dirty="0" smtClean="0"/>
          </a:p>
          <a:p>
            <a:pPr marL="747713" lvl="1" eaLnBrk="1" hangingPunct="1">
              <a:spcBef>
                <a:spcPct val="100000"/>
              </a:spcBef>
              <a:buClr>
                <a:schemeClr val="tx1"/>
              </a:buClr>
              <a:tabLst>
                <a:tab pos="347663" algn="l"/>
              </a:tabLst>
            </a:pPr>
            <a:r>
              <a:rPr lang="en-US" sz="1800" dirty="0" smtClean="0"/>
              <a:t>Don’t include farm if you live on &amp; operate </a:t>
            </a:r>
          </a:p>
          <a:p>
            <a:pPr marL="747713" lvl="1" eaLnBrk="1" hangingPunct="1">
              <a:spcBef>
                <a:spcPct val="100000"/>
              </a:spcBef>
              <a:buClr>
                <a:schemeClr val="tx1"/>
              </a:buClr>
              <a:tabLst>
                <a:tab pos="347663" algn="l"/>
              </a:tabLst>
            </a:pPr>
            <a:r>
              <a:rPr lang="en-US" sz="1800" dirty="0" smtClean="0"/>
              <a:t>Don’t include value of small business if parent owns &amp; controls &amp; has 100 or fewer full-time or full-time equivalent employees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FOTW</a:t>
            </a:r>
            <a:endParaRPr lang="en-US" dirty="0"/>
          </a:p>
        </p:txBody>
      </p:sp>
      <p:sp>
        <p:nvSpPr>
          <p:cNvPr id="3" name="Content Placeholder 2"/>
          <p:cNvSpPr>
            <a:spLocks noGrp="1"/>
          </p:cNvSpPr>
          <p:nvPr>
            <p:ph idx="1"/>
          </p:nvPr>
        </p:nvSpPr>
        <p:spPr/>
        <p:txBody>
          <a:bodyPr>
            <a:normAutofit/>
          </a:bodyPr>
          <a:lstStyle/>
          <a:p>
            <a:pPr>
              <a:buNone/>
            </a:pPr>
            <a:r>
              <a:rPr lang="en-US" dirty="0" smtClean="0"/>
              <a:t>	Student Income  and Assets</a:t>
            </a:r>
          </a:p>
          <a:p>
            <a:pPr>
              <a:buNone/>
            </a:pPr>
            <a:endParaRPr lang="en-US" dirty="0" smtClean="0"/>
          </a:p>
          <a:p>
            <a:r>
              <a:rPr lang="en-US" dirty="0" smtClean="0"/>
              <a:t>	Adjusted Gross Income/Earned wages</a:t>
            </a:r>
          </a:p>
          <a:p>
            <a:pPr lvl="1"/>
            <a:endParaRPr lang="en-US" dirty="0" smtClean="0"/>
          </a:p>
          <a:p>
            <a:r>
              <a:rPr lang="en-US" dirty="0" smtClean="0"/>
              <a:t>	Untaxed Income</a:t>
            </a:r>
          </a:p>
          <a:p>
            <a:endParaRPr lang="en-US" dirty="0" smtClean="0"/>
          </a:p>
          <a:p>
            <a:r>
              <a:rPr lang="en-US" dirty="0" smtClean="0"/>
              <a:t>	Assets</a:t>
            </a:r>
          </a:p>
          <a:p>
            <a:pPr lvl="1">
              <a:buNone/>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55232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351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82" y="404649"/>
            <a:ext cx="5648961" cy="584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92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4" y="380918"/>
            <a:ext cx="5729351" cy="586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352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1" y="381000"/>
            <a:ext cx="7269163" cy="1219200"/>
          </a:xfrm>
          <a:noFill/>
        </p:spPr>
        <p:txBody>
          <a:bodyPr lIns="92075" tIns="46038" rIns="92075" bIns="46038"/>
          <a:lstStyle/>
          <a:p>
            <a:pPr eaLnBrk="1" hangingPunct="1">
              <a:lnSpc>
                <a:spcPct val="75000"/>
              </a:lnSpc>
            </a:pPr>
            <a:r>
              <a:rPr lang="en-US" dirty="0" smtClean="0"/>
              <a:t>Merit versus Need-Based</a:t>
            </a:r>
            <a:br>
              <a:rPr lang="en-US" dirty="0" smtClean="0"/>
            </a:br>
            <a:endParaRPr lang="en-US" dirty="0" smtClean="0"/>
          </a:p>
        </p:txBody>
      </p:sp>
      <p:sp>
        <p:nvSpPr>
          <p:cNvPr id="4099" name="Rectangle 3"/>
          <p:cNvSpPr>
            <a:spLocks noGrp="1" noChangeArrowheads="1"/>
          </p:cNvSpPr>
          <p:nvPr>
            <p:ph idx="1"/>
          </p:nvPr>
        </p:nvSpPr>
        <p:spPr>
          <a:xfrm>
            <a:off x="457201" y="1676400"/>
            <a:ext cx="7269163" cy="4953000"/>
          </a:xfrm>
          <a:noFill/>
        </p:spPr>
        <p:txBody>
          <a:bodyPr lIns="92075" tIns="46038" rIns="92075" bIns="46038"/>
          <a:lstStyle/>
          <a:p>
            <a:pPr eaLnBrk="1" hangingPunct="1">
              <a:lnSpc>
                <a:spcPct val="105000"/>
              </a:lnSpc>
              <a:buClr>
                <a:schemeClr val="tx1"/>
              </a:buClr>
              <a:buFontTx/>
              <a:buNone/>
            </a:pPr>
            <a:r>
              <a:rPr lang="en-US" sz="2400" i="1" dirty="0" smtClean="0"/>
              <a:t>Merit-Based Aid  (Need blind)</a:t>
            </a:r>
            <a:endParaRPr lang="en-US" sz="2600" dirty="0" smtClean="0"/>
          </a:p>
          <a:p>
            <a:pPr lvl="1" eaLnBrk="1" hangingPunct="1">
              <a:lnSpc>
                <a:spcPct val="105000"/>
              </a:lnSpc>
              <a:buClr>
                <a:schemeClr val="tx1"/>
              </a:buClr>
              <a:buFontTx/>
              <a:buChar char="•"/>
            </a:pPr>
            <a:r>
              <a:rPr lang="en-US" sz="2400" dirty="0" smtClean="0"/>
              <a:t>Academic record                   </a:t>
            </a:r>
          </a:p>
          <a:p>
            <a:pPr lvl="1" eaLnBrk="1" hangingPunct="1">
              <a:lnSpc>
                <a:spcPct val="105000"/>
              </a:lnSpc>
              <a:buClr>
                <a:schemeClr val="tx1"/>
              </a:buClr>
              <a:buFontTx/>
              <a:buChar char="•"/>
            </a:pPr>
            <a:r>
              <a:rPr lang="en-US" sz="2400" dirty="0" smtClean="0"/>
              <a:t>Skills or talents             </a:t>
            </a:r>
          </a:p>
          <a:p>
            <a:pPr lvl="1" eaLnBrk="1" hangingPunct="1">
              <a:lnSpc>
                <a:spcPct val="105000"/>
              </a:lnSpc>
              <a:buClr>
                <a:schemeClr val="tx1"/>
              </a:buClr>
              <a:buFontTx/>
              <a:buChar char="•"/>
            </a:pPr>
            <a:r>
              <a:rPr lang="en-US" sz="2400" dirty="0" smtClean="0"/>
              <a:t>Involvement - </a:t>
            </a:r>
            <a:r>
              <a:rPr lang="en-US" sz="2000" dirty="0" smtClean="0"/>
              <a:t>community service; extracurricular activities</a:t>
            </a:r>
            <a:r>
              <a:rPr lang="en-US" sz="2400" dirty="0" smtClean="0"/>
              <a:t/>
            </a:r>
            <a:br>
              <a:rPr lang="en-US" sz="2400" dirty="0" smtClean="0"/>
            </a:br>
            <a:endParaRPr lang="en-US" sz="2400" dirty="0" smtClean="0"/>
          </a:p>
          <a:p>
            <a:pPr eaLnBrk="1" hangingPunct="1">
              <a:lnSpc>
                <a:spcPct val="105000"/>
              </a:lnSpc>
              <a:buClr>
                <a:schemeClr val="tx1"/>
              </a:buClr>
              <a:buFontTx/>
              <a:buNone/>
            </a:pPr>
            <a:r>
              <a:rPr lang="en-US" sz="2400" i="1" dirty="0" smtClean="0"/>
              <a:t>Need-Based Aid </a:t>
            </a:r>
            <a:r>
              <a:rPr lang="en-US" sz="2400" dirty="0" smtClean="0"/>
              <a:t>= awarded on the basis of financial need.  Re-evaluated each year as financial situations may change.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dirty="0" smtClean="0"/>
              <a:t>Signatures</a:t>
            </a:r>
          </a:p>
        </p:txBody>
      </p:sp>
      <p:sp>
        <p:nvSpPr>
          <p:cNvPr id="59395" name="Rectangle 3"/>
          <p:cNvSpPr>
            <a:spLocks noGrp="1" noChangeArrowheads="1"/>
          </p:cNvSpPr>
          <p:nvPr>
            <p:ph idx="1"/>
          </p:nvPr>
        </p:nvSpPr>
        <p:spPr/>
        <p:txBody>
          <a:bodyPr/>
          <a:lstStyle/>
          <a:p>
            <a:pPr eaLnBrk="1" hangingPunct="1">
              <a:spcBef>
                <a:spcPct val="40000"/>
              </a:spcBef>
            </a:pPr>
            <a:r>
              <a:rPr lang="en-US" dirty="0" smtClean="0"/>
              <a:t>Required</a:t>
            </a:r>
          </a:p>
          <a:p>
            <a:pPr marL="798513" lvl="1" indent="-341313" eaLnBrk="1" hangingPunct="1">
              <a:spcBef>
                <a:spcPct val="40000"/>
              </a:spcBef>
            </a:pPr>
            <a:r>
              <a:rPr lang="en-US" dirty="0" smtClean="0"/>
              <a:t>Student</a:t>
            </a:r>
          </a:p>
          <a:p>
            <a:pPr marL="798513" lvl="1" indent="-341313" eaLnBrk="1" hangingPunct="1">
              <a:spcBef>
                <a:spcPct val="40000"/>
              </a:spcBef>
            </a:pPr>
            <a:r>
              <a:rPr lang="en-US" dirty="0" smtClean="0"/>
              <a:t>One parent (dependent students)</a:t>
            </a:r>
          </a:p>
          <a:p>
            <a:pPr eaLnBrk="1" hangingPunct="1">
              <a:spcBef>
                <a:spcPct val="40000"/>
              </a:spcBef>
              <a:buClr>
                <a:schemeClr val="tx1"/>
              </a:buClr>
            </a:pPr>
            <a:r>
              <a:rPr lang="en-US" dirty="0" smtClean="0"/>
              <a:t>Format</a:t>
            </a:r>
          </a:p>
          <a:p>
            <a:pPr marL="798513" lvl="1" indent="-341313" eaLnBrk="1" hangingPunct="1">
              <a:spcBef>
                <a:spcPct val="40000"/>
              </a:spcBef>
              <a:buClr>
                <a:schemeClr val="tx1"/>
              </a:buClr>
            </a:pPr>
            <a:r>
              <a:rPr lang="en-US" dirty="0" smtClean="0"/>
              <a:t>Electronic using PIN</a:t>
            </a:r>
          </a:p>
          <a:p>
            <a:pPr marL="798513" lvl="1" indent="-341313" eaLnBrk="1" hangingPunct="1">
              <a:spcBef>
                <a:spcPct val="40000"/>
              </a:spcBef>
              <a:buClr>
                <a:schemeClr val="tx1"/>
              </a:buClr>
            </a:pPr>
            <a:r>
              <a:rPr lang="en-US" dirty="0" smtClean="0"/>
              <a:t>Signature page</a:t>
            </a:r>
          </a:p>
          <a:p>
            <a:pPr marL="798513" lvl="1" indent="-341313" eaLnBrk="1" hangingPunct="1">
              <a:spcBef>
                <a:spcPct val="40000"/>
              </a:spcBef>
              <a:buClr>
                <a:schemeClr val="tx1"/>
              </a:buClr>
            </a:pPr>
            <a:r>
              <a:rPr lang="en-US" dirty="0" smtClean="0"/>
              <a:t>Paper FAFSA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707"/>
            <a:ext cx="5562600" cy="595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9395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0720"/>
            <a:ext cx="5656583" cy="588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042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n-US" dirty="0" smtClean="0"/>
              <a:t>Frequent FAFSA Errors</a:t>
            </a:r>
          </a:p>
        </p:txBody>
      </p:sp>
      <p:sp>
        <p:nvSpPr>
          <p:cNvPr id="60419" name="Rectangle 3"/>
          <p:cNvSpPr>
            <a:spLocks noGrp="1" noChangeArrowheads="1"/>
          </p:cNvSpPr>
          <p:nvPr>
            <p:ph idx="1"/>
          </p:nvPr>
        </p:nvSpPr>
        <p:spPr/>
        <p:txBody>
          <a:bodyPr/>
          <a:lstStyle/>
          <a:p>
            <a:pPr eaLnBrk="1" hangingPunct="1">
              <a:lnSpc>
                <a:spcPct val="90000"/>
              </a:lnSpc>
              <a:spcBef>
                <a:spcPct val="15000"/>
              </a:spcBef>
            </a:pPr>
            <a:r>
              <a:rPr lang="en-US" dirty="0" smtClean="0"/>
              <a:t>Social Security Numbers</a:t>
            </a:r>
          </a:p>
          <a:p>
            <a:pPr eaLnBrk="1" hangingPunct="1">
              <a:lnSpc>
                <a:spcPct val="90000"/>
              </a:lnSpc>
              <a:spcBef>
                <a:spcPct val="15000"/>
              </a:spcBef>
            </a:pPr>
            <a:r>
              <a:rPr lang="en-US" dirty="0" smtClean="0"/>
              <a:t>Divorced/remarried parental information</a:t>
            </a:r>
          </a:p>
          <a:p>
            <a:pPr eaLnBrk="1" hangingPunct="1">
              <a:lnSpc>
                <a:spcPct val="90000"/>
              </a:lnSpc>
              <a:spcBef>
                <a:spcPct val="15000"/>
              </a:spcBef>
            </a:pPr>
            <a:r>
              <a:rPr lang="en-US" dirty="0" smtClean="0"/>
              <a:t>Income earned by parents/stepparents</a:t>
            </a:r>
          </a:p>
          <a:p>
            <a:pPr eaLnBrk="1" hangingPunct="1">
              <a:lnSpc>
                <a:spcPct val="90000"/>
              </a:lnSpc>
              <a:spcBef>
                <a:spcPct val="15000"/>
              </a:spcBef>
            </a:pPr>
            <a:r>
              <a:rPr lang="en-US" dirty="0" smtClean="0"/>
              <a:t>Untaxed income</a:t>
            </a:r>
          </a:p>
          <a:p>
            <a:pPr eaLnBrk="1" hangingPunct="1">
              <a:lnSpc>
                <a:spcPct val="90000"/>
              </a:lnSpc>
              <a:spcBef>
                <a:spcPct val="15000"/>
              </a:spcBef>
            </a:pPr>
            <a:r>
              <a:rPr lang="en-US" dirty="0" smtClean="0"/>
              <a:t>U.S. income taxes paid *</a:t>
            </a:r>
          </a:p>
          <a:p>
            <a:pPr eaLnBrk="1" hangingPunct="1">
              <a:lnSpc>
                <a:spcPct val="90000"/>
              </a:lnSpc>
              <a:spcBef>
                <a:spcPct val="15000"/>
              </a:spcBef>
            </a:pPr>
            <a:r>
              <a:rPr lang="en-US" dirty="0" smtClean="0"/>
              <a:t>Real estate and investment net worth</a:t>
            </a:r>
          </a:p>
          <a:p>
            <a:pPr eaLnBrk="1" hangingPunct="1">
              <a:lnSpc>
                <a:spcPct val="90000"/>
              </a:lnSpc>
              <a:spcBef>
                <a:spcPct val="15000"/>
              </a:spcBef>
            </a:pPr>
            <a:r>
              <a:rPr lang="en-US" dirty="0" smtClean="0"/>
              <a:t>Missing signatures</a:t>
            </a:r>
          </a:p>
          <a:p>
            <a:pPr eaLnBrk="1" hangingPunct="1">
              <a:lnSpc>
                <a:spcPct val="90000"/>
              </a:lnSpc>
              <a:spcBef>
                <a:spcPct val="15000"/>
              </a:spcBef>
            </a:pPr>
            <a:r>
              <a:rPr lang="en-US" dirty="0" smtClean="0"/>
              <a:t>Parent income data in student section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Making Corrections</a:t>
            </a:r>
          </a:p>
        </p:txBody>
      </p:sp>
      <p:sp>
        <p:nvSpPr>
          <p:cNvPr id="63491" name="Rectangle 3"/>
          <p:cNvSpPr>
            <a:spLocks noGrp="1" noChangeArrowheads="1"/>
          </p:cNvSpPr>
          <p:nvPr>
            <p:ph idx="1"/>
          </p:nvPr>
        </p:nvSpPr>
        <p:spPr/>
        <p:txBody>
          <a:bodyPr/>
          <a:lstStyle/>
          <a:p>
            <a:pPr marL="0" indent="0" eaLnBrk="1" hangingPunct="1">
              <a:lnSpc>
                <a:spcPct val="90000"/>
              </a:lnSpc>
              <a:buFontTx/>
              <a:buNone/>
              <a:tabLst>
                <a:tab pos="347663" algn="l"/>
              </a:tabLst>
            </a:pPr>
            <a:r>
              <a:rPr lang="en-US" dirty="0" smtClean="0"/>
              <a:t>If necessary, corrections to FAFSA data may be made by: </a:t>
            </a:r>
          </a:p>
          <a:p>
            <a:pPr marL="0" indent="0" eaLnBrk="1" hangingPunct="1">
              <a:lnSpc>
                <a:spcPct val="90000"/>
              </a:lnSpc>
              <a:buFontTx/>
              <a:buNone/>
              <a:tabLst>
                <a:tab pos="347663" algn="l"/>
              </a:tabLst>
            </a:pPr>
            <a:endParaRPr lang="en-US" dirty="0" smtClean="0"/>
          </a:p>
          <a:p>
            <a:pPr lvl="1" indent="-342900" eaLnBrk="1" hangingPunct="1">
              <a:lnSpc>
                <a:spcPct val="90000"/>
              </a:lnSpc>
              <a:spcBef>
                <a:spcPct val="35000"/>
              </a:spcBef>
              <a:buFont typeface="Wingdings" pitchFamily="2" charset="2"/>
              <a:buChar char="Ø"/>
              <a:tabLst>
                <a:tab pos="347663" algn="l"/>
              </a:tabLst>
            </a:pPr>
            <a:r>
              <a:rPr lang="en-US" sz="2400" dirty="0" smtClean="0"/>
              <a:t>Using FAFSA on the Web 	</a:t>
            </a:r>
            <a:br>
              <a:rPr lang="en-US" sz="2400" dirty="0" smtClean="0"/>
            </a:br>
            <a:r>
              <a:rPr lang="en-US" sz="2400" dirty="0" smtClean="0"/>
              <a:t>	student  and parent PIN required</a:t>
            </a:r>
          </a:p>
          <a:p>
            <a:pPr marL="400050" lvl="1" indent="0" eaLnBrk="1" hangingPunct="1">
              <a:lnSpc>
                <a:spcPct val="90000"/>
              </a:lnSpc>
              <a:spcBef>
                <a:spcPct val="35000"/>
              </a:spcBef>
              <a:buNone/>
              <a:tabLst>
                <a:tab pos="347663" algn="l"/>
              </a:tabLst>
            </a:pPr>
            <a:endParaRPr lang="en-US" sz="2400" dirty="0"/>
          </a:p>
          <a:p>
            <a:pPr lvl="1" indent="-342900" eaLnBrk="1" hangingPunct="1">
              <a:lnSpc>
                <a:spcPct val="90000"/>
              </a:lnSpc>
              <a:spcBef>
                <a:spcPct val="35000"/>
              </a:spcBef>
              <a:buFont typeface="Wingdings" pitchFamily="2" charset="2"/>
              <a:buChar char="Ø"/>
              <a:tabLst>
                <a:tab pos="347663" algn="l"/>
              </a:tabLst>
            </a:pPr>
            <a:r>
              <a:rPr lang="en-US" sz="2400" dirty="0" smtClean="0"/>
              <a:t>	Updating paper SAR (SAR Information 	Acknowledgement cannot be used to make 	corrections); or</a:t>
            </a:r>
          </a:p>
          <a:p>
            <a:pPr marL="0" indent="0" eaLnBrk="1" hangingPunct="1">
              <a:lnSpc>
                <a:spcPct val="90000"/>
              </a:lnSpc>
              <a:spcBef>
                <a:spcPct val="35000"/>
              </a:spcBef>
              <a:tabLst>
                <a:tab pos="347663" algn="l"/>
              </a:tabLst>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r>
              <a:rPr lang="en-US" dirty="0" smtClean="0"/>
              <a:t>FAFSA Processing Results</a:t>
            </a:r>
          </a:p>
        </p:txBody>
      </p:sp>
      <p:sp>
        <p:nvSpPr>
          <p:cNvPr id="62467" name="Rectangle 3"/>
          <p:cNvSpPr>
            <a:spLocks noGrp="1" noChangeArrowheads="1"/>
          </p:cNvSpPr>
          <p:nvPr>
            <p:ph idx="1"/>
          </p:nvPr>
        </p:nvSpPr>
        <p:spPr/>
        <p:txBody>
          <a:bodyPr/>
          <a:lstStyle/>
          <a:p>
            <a:r>
              <a:rPr lang="en-US" dirty="0" smtClean="0"/>
              <a:t>Review data for accuracy</a:t>
            </a:r>
          </a:p>
          <a:p>
            <a:endParaRPr lang="en-US" dirty="0"/>
          </a:p>
          <a:p>
            <a:endParaRPr lang="en-US" dirty="0" smtClean="0"/>
          </a:p>
          <a:p>
            <a:r>
              <a:rPr lang="en-US" dirty="0" smtClean="0"/>
              <a:t>Update estimated income information when actual figures are available using the IRS data retrieval tool.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42926"/>
            <a:ext cx="8229600" cy="673100"/>
          </a:xfrm>
        </p:spPr>
        <p:txBody>
          <a:bodyPr>
            <a:normAutofit fontScale="90000"/>
          </a:bodyPr>
          <a:lstStyle/>
          <a:p>
            <a:pPr eaLnBrk="1" hangingPunct="1"/>
            <a:r>
              <a:rPr lang="en-US" dirty="0" smtClean="0"/>
              <a:t>FAFSA Processing Results</a:t>
            </a:r>
          </a:p>
        </p:txBody>
      </p:sp>
      <p:sp>
        <p:nvSpPr>
          <p:cNvPr id="16387" name="Rectangle 3"/>
          <p:cNvSpPr>
            <a:spLocks noGrp="1" noChangeArrowheads="1"/>
          </p:cNvSpPr>
          <p:nvPr>
            <p:ph idx="1"/>
          </p:nvPr>
        </p:nvSpPr>
        <p:spPr>
          <a:xfrm>
            <a:off x="381000" y="1524000"/>
            <a:ext cx="8229600" cy="4191000"/>
          </a:xfrm>
        </p:spPr>
        <p:txBody>
          <a:bodyPr/>
          <a:lstStyle/>
          <a:p>
            <a:pPr eaLnBrk="1" hangingPunct="1">
              <a:lnSpc>
                <a:spcPct val="90000"/>
              </a:lnSpc>
              <a:spcBef>
                <a:spcPct val="50000"/>
              </a:spcBef>
            </a:pPr>
            <a:r>
              <a:rPr lang="en-US" sz="2800" dirty="0" smtClean="0"/>
              <a:t>CPS notifies student of FAFSA processing results by:</a:t>
            </a:r>
          </a:p>
          <a:p>
            <a:pPr marL="793750" lvl="1" indent="-336550" eaLnBrk="1" hangingPunct="1">
              <a:lnSpc>
                <a:spcPct val="90000"/>
              </a:lnSpc>
              <a:spcBef>
                <a:spcPct val="35000"/>
              </a:spcBef>
            </a:pPr>
            <a:r>
              <a:rPr lang="en-US" u="sng" dirty="0" smtClean="0"/>
              <a:t>E-mail notification</a:t>
            </a:r>
            <a:r>
              <a:rPr lang="en-US" dirty="0" smtClean="0"/>
              <a:t> containing a direct link to student’s on-line SAR if student’s e-mail was provided on paper or electronic FAFSA</a:t>
            </a:r>
          </a:p>
          <a:p>
            <a:pPr eaLnBrk="1" hangingPunct="1">
              <a:lnSpc>
                <a:spcPct val="90000"/>
              </a:lnSpc>
              <a:spcBef>
                <a:spcPct val="35000"/>
              </a:spcBef>
            </a:pPr>
            <a:r>
              <a:rPr lang="en-US" sz="2800" dirty="0" smtClean="0"/>
              <a:t>Student with PIN can view SAR on-line at </a:t>
            </a:r>
            <a:r>
              <a:rPr lang="en-US" sz="2800" dirty="0" smtClean="0">
                <a:hlinkClick r:id="rId3"/>
              </a:rPr>
              <a:t>www.fafsa.gov</a:t>
            </a:r>
            <a:r>
              <a:rPr lang="en-US" sz="2800" dirty="0" smtClean="0"/>
              <a:t>.</a:t>
            </a:r>
          </a:p>
          <a:p>
            <a:pPr eaLnBrk="1" hangingPunct="1">
              <a:lnSpc>
                <a:spcPct val="90000"/>
              </a:lnSpc>
              <a:spcBef>
                <a:spcPct val="35000"/>
              </a:spcBef>
            </a:pPr>
            <a:r>
              <a:rPr lang="en-US" sz="2800" dirty="0" smtClean="0"/>
              <a:t>Separate electronic record sent to colleges 10 - 14 days after filed; record also sent to state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542926"/>
            <a:ext cx="8229600" cy="673100"/>
          </a:xfrm>
        </p:spPr>
        <p:txBody>
          <a:bodyPr>
            <a:normAutofit fontScale="90000"/>
          </a:bodyPr>
          <a:lstStyle/>
          <a:p>
            <a:pPr eaLnBrk="1" hangingPunct="1"/>
            <a:r>
              <a:rPr lang="en-US" dirty="0" smtClean="0"/>
              <a:t>FAFSA Processing Results</a:t>
            </a:r>
          </a:p>
        </p:txBody>
      </p:sp>
      <p:sp>
        <p:nvSpPr>
          <p:cNvPr id="15363" name="Rectangle 3"/>
          <p:cNvSpPr>
            <a:spLocks noGrp="1" noChangeArrowheads="1"/>
          </p:cNvSpPr>
          <p:nvPr>
            <p:ph idx="1"/>
          </p:nvPr>
        </p:nvSpPr>
        <p:spPr>
          <a:xfrm>
            <a:off x="381000" y="1524000"/>
            <a:ext cx="8229600" cy="4191000"/>
          </a:xfrm>
        </p:spPr>
        <p:txBody>
          <a:bodyPr/>
          <a:lstStyle/>
          <a:p>
            <a:pPr marL="793750" lvl="1" indent="-336550" eaLnBrk="1" hangingPunct="1">
              <a:spcBef>
                <a:spcPct val="50000"/>
              </a:spcBef>
            </a:pPr>
            <a:r>
              <a:rPr lang="en-US" u="sng" dirty="0" smtClean="0"/>
              <a:t>Paper Student Aid Report (SAR)</a:t>
            </a:r>
            <a:r>
              <a:rPr lang="en-US" dirty="0" smtClean="0"/>
              <a:t> if paper FAFSA was filed and student’s e-mail address was not provided</a:t>
            </a:r>
          </a:p>
          <a:p>
            <a:pPr marL="793750" lvl="1" indent="-336550" eaLnBrk="1" hangingPunct="1">
              <a:spcBef>
                <a:spcPct val="50000"/>
              </a:spcBef>
            </a:pPr>
            <a:r>
              <a:rPr lang="en-US" u="sng" dirty="0" smtClean="0"/>
              <a:t>SAR Information Acknowledgement</a:t>
            </a:r>
            <a:r>
              <a:rPr lang="en-US" dirty="0" smtClean="0"/>
              <a:t>  will be mailed if filed electronically via FAFSA on the Web and student’s e-mail address was not provided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1" y="381000"/>
            <a:ext cx="7269163" cy="1143000"/>
          </a:xfrm>
        </p:spPr>
        <p:txBody>
          <a:bodyPr>
            <a:normAutofit/>
          </a:bodyPr>
          <a:lstStyle/>
          <a:p>
            <a:pPr eaLnBrk="1" hangingPunct="1"/>
            <a:r>
              <a:rPr lang="en-US" sz="3600" dirty="0" smtClean="0"/>
              <a:t>EFC-Expected Family Contribution</a:t>
            </a:r>
          </a:p>
        </p:txBody>
      </p:sp>
      <p:sp>
        <p:nvSpPr>
          <p:cNvPr id="17411" name="Rectangle 3"/>
          <p:cNvSpPr>
            <a:spLocks noGrp="1" noChangeArrowheads="1"/>
          </p:cNvSpPr>
          <p:nvPr>
            <p:ph idx="1"/>
          </p:nvPr>
        </p:nvSpPr>
        <p:spPr>
          <a:xfrm>
            <a:off x="533401" y="1524000"/>
            <a:ext cx="7269163" cy="4724400"/>
          </a:xfrm>
        </p:spPr>
        <p:txBody>
          <a:bodyPr>
            <a:normAutofit lnSpcReduction="10000"/>
          </a:bodyPr>
          <a:lstStyle/>
          <a:p>
            <a:pPr eaLnBrk="1" hangingPunct="1">
              <a:lnSpc>
                <a:spcPct val="125000"/>
              </a:lnSpc>
              <a:buClr>
                <a:schemeClr val="tx1"/>
              </a:buClr>
              <a:buFontTx/>
              <a:buNone/>
            </a:pPr>
            <a:r>
              <a:rPr lang="en-US" sz="2800" dirty="0" smtClean="0"/>
              <a:t>Once the FAFSA is processed the result is the “Expected Family Contribution” or the EFC.</a:t>
            </a:r>
          </a:p>
          <a:p>
            <a:pPr eaLnBrk="1" hangingPunct="1">
              <a:lnSpc>
                <a:spcPct val="125000"/>
              </a:lnSpc>
              <a:buClr>
                <a:schemeClr val="tx1"/>
              </a:buClr>
              <a:buFontTx/>
              <a:buNone/>
            </a:pPr>
            <a:r>
              <a:rPr lang="en-US" sz="2800" dirty="0" smtClean="0"/>
              <a:t> The EFC is determined by a federal formula and is an index used by the college , federal, and state government to determine need based aid eligibility.</a:t>
            </a:r>
          </a:p>
          <a:p>
            <a:pPr marL="0" indent="0" eaLnBrk="1" hangingPunct="1">
              <a:lnSpc>
                <a:spcPct val="125000"/>
              </a:lnSpc>
              <a:buClr>
                <a:schemeClr val="tx1"/>
              </a:buClr>
              <a:buNone/>
            </a:pPr>
            <a:r>
              <a:rPr lang="en-US" sz="2800" dirty="0" smtClean="0"/>
              <a:t>The EFC is not equivalent to out-of-pocket costs.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1" y="304800"/>
            <a:ext cx="7269163" cy="1143000"/>
          </a:xfrm>
        </p:spPr>
        <p:txBody>
          <a:bodyPr/>
          <a:lstStyle/>
          <a:p>
            <a:pPr eaLnBrk="1" hangingPunct="1"/>
            <a:r>
              <a:rPr lang="en-US" dirty="0" smtClean="0"/>
              <a:t>Cost of Attendance</a:t>
            </a:r>
          </a:p>
        </p:txBody>
      </p:sp>
      <p:sp>
        <p:nvSpPr>
          <p:cNvPr id="21507" name="Rectangle 3"/>
          <p:cNvSpPr>
            <a:spLocks noGrp="1" noChangeArrowheads="1"/>
          </p:cNvSpPr>
          <p:nvPr>
            <p:ph idx="1"/>
          </p:nvPr>
        </p:nvSpPr>
        <p:spPr>
          <a:xfrm>
            <a:off x="593726" y="1639889"/>
            <a:ext cx="7224713" cy="3860800"/>
          </a:xfrm>
        </p:spPr>
        <p:txBody>
          <a:bodyPr/>
          <a:lstStyle/>
          <a:p>
            <a:pPr eaLnBrk="1" hangingPunct="1">
              <a:lnSpc>
                <a:spcPct val="90000"/>
              </a:lnSpc>
              <a:buClr>
                <a:schemeClr val="tx1"/>
              </a:buClr>
              <a:buFontTx/>
              <a:buNone/>
            </a:pPr>
            <a:r>
              <a:rPr lang="en-US" sz="2400" dirty="0" smtClean="0"/>
              <a:t>Includes:</a:t>
            </a:r>
          </a:p>
          <a:p>
            <a:pPr lvl="1" eaLnBrk="1" hangingPunct="1">
              <a:lnSpc>
                <a:spcPct val="90000"/>
              </a:lnSpc>
              <a:buClr>
                <a:schemeClr val="tx1"/>
              </a:buClr>
              <a:buFontTx/>
              <a:buChar char="•"/>
            </a:pPr>
            <a:r>
              <a:rPr lang="en-US" sz="2400" dirty="0" smtClean="0"/>
              <a:t>Tuition</a:t>
            </a:r>
          </a:p>
          <a:p>
            <a:pPr lvl="1" eaLnBrk="1" hangingPunct="1">
              <a:lnSpc>
                <a:spcPct val="90000"/>
              </a:lnSpc>
              <a:buClr>
                <a:schemeClr val="tx1"/>
              </a:buClr>
              <a:buFontTx/>
              <a:buChar char="•"/>
            </a:pPr>
            <a:r>
              <a:rPr lang="en-US" sz="2400" dirty="0" smtClean="0"/>
              <a:t>Fees</a:t>
            </a:r>
          </a:p>
          <a:p>
            <a:pPr lvl="1" eaLnBrk="1" hangingPunct="1">
              <a:lnSpc>
                <a:spcPct val="90000"/>
              </a:lnSpc>
              <a:buClr>
                <a:schemeClr val="tx1"/>
              </a:buClr>
              <a:buFontTx/>
              <a:buChar char="•"/>
            </a:pPr>
            <a:r>
              <a:rPr lang="en-US" sz="2400" dirty="0" smtClean="0"/>
              <a:t>Room and Board</a:t>
            </a:r>
          </a:p>
          <a:p>
            <a:pPr lvl="1" eaLnBrk="1" hangingPunct="1">
              <a:lnSpc>
                <a:spcPct val="90000"/>
              </a:lnSpc>
              <a:buClr>
                <a:schemeClr val="tx1"/>
              </a:buClr>
              <a:buFontTx/>
              <a:buChar char="•"/>
            </a:pPr>
            <a:r>
              <a:rPr lang="en-US" sz="2400" dirty="0" smtClean="0"/>
              <a:t>Books and Supplies</a:t>
            </a:r>
          </a:p>
          <a:p>
            <a:pPr lvl="1" eaLnBrk="1" hangingPunct="1">
              <a:lnSpc>
                <a:spcPct val="90000"/>
              </a:lnSpc>
              <a:buClr>
                <a:schemeClr val="tx1"/>
              </a:buClr>
              <a:buFontTx/>
              <a:buChar char="•"/>
            </a:pPr>
            <a:r>
              <a:rPr lang="en-US" sz="2400" dirty="0" smtClean="0"/>
              <a:t>Personal Expenses</a:t>
            </a:r>
          </a:p>
          <a:p>
            <a:pPr lvl="1" eaLnBrk="1" hangingPunct="1">
              <a:lnSpc>
                <a:spcPct val="90000"/>
              </a:lnSpc>
              <a:buClr>
                <a:schemeClr val="tx1"/>
              </a:buClr>
              <a:buFontTx/>
              <a:buChar char="•"/>
            </a:pPr>
            <a:r>
              <a:rPr lang="en-US" sz="2400" dirty="0" smtClean="0"/>
              <a:t>Transportation </a:t>
            </a:r>
          </a:p>
          <a:p>
            <a:pPr lvl="1" eaLnBrk="1" hangingPunct="1">
              <a:lnSpc>
                <a:spcPct val="90000"/>
              </a:lnSpc>
              <a:buClr>
                <a:schemeClr val="tx1"/>
              </a:buClr>
              <a:buFontTx/>
              <a:buChar char="•"/>
            </a:pPr>
            <a:r>
              <a:rPr lang="en-US" sz="2400" dirty="0" smtClean="0"/>
              <a:t>Loan Fees</a:t>
            </a:r>
          </a:p>
          <a:p>
            <a:pPr lvl="1" eaLnBrk="1" hangingPunct="1">
              <a:lnSpc>
                <a:spcPct val="90000"/>
              </a:lnSpc>
              <a:buClr>
                <a:schemeClr val="tx1"/>
              </a:buClr>
              <a:buFontTx/>
              <a:buChar char="•"/>
            </a:pPr>
            <a:endParaRPr lang="en-US" sz="2400" dirty="0" smtClean="0"/>
          </a:p>
        </p:txBody>
      </p:sp>
      <p:pic>
        <p:nvPicPr>
          <p:cNvPr id="21508" name="Picture 1037" descr="BS00561_"/>
          <p:cNvPicPr>
            <a:picLocks noChangeAspect="1" noChangeArrowheads="1"/>
          </p:cNvPicPr>
          <p:nvPr/>
        </p:nvPicPr>
        <p:blipFill>
          <a:blip r:embed="rId3" cstate="print"/>
          <a:srcRect/>
          <a:stretch>
            <a:fillRect/>
          </a:stretch>
        </p:blipFill>
        <p:spPr bwMode="auto">
          <a:xfrm>
            <a:off x="6400800" y="4191001"/>
            <a:ext cx="1981200" cy="22002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381000"/>
            <a:ext cx="7924800" cy="1066800"/>
          </a:xfrm>
        </p:spPr>
        <p:txBody>
          <a:bodyPr/>
          <a:lstStyle/>
          <a:p>
            <a:pPr eaLnBrk="1" hangingPunct="1">
              <a:lnSpc>
                <a:spcPct val="75000"/>
              </a:lnSpc>
            </a:pPr>
            <a:r>
              <a:rPr lang="en-US" dirty="0" smtClean="0"/>
              <a:t> 		File the FAFSA</a:t>
            </a:r>
            <a:r>
              <a:rPr lang="en-US" b="1" dirty="0" smtClean="0"/>
              <a:t> </a:t>
            </a:r>
            <a:endParaRPr lang="en-US" dirty="0" smtClean="0"/>
          </a:p>
        </p:txBody>
      </p:sp>
      <p:sp>
        <p:nvSpPr>
          <p:cNvPr id="7171" name="Rectangle 3"/>
          <p:cNvSpPr>
            <a:spLocks noGrp="1" noChangeArrowheads="1"/>
          </p:cNvSpPr>
          <p:nvPr>
            <p:ph idx="1"/>
          </p:nvPr>
        </p:nvSpPr>
        <p:spPr>
          <a:xfrm>
            <a:off x="685800" y="1447800"/>
            <a:ext cx="7772400" cy="4953000"/>
          </a:xfrm>
        </p:spPr>
        <p:txBody>
          <a:bodyPr anchor="ctr">
            <a:normAutofit/>
          </a:bodyPr>
          <a:lstStyle/>
          <a:p>
            <a:pPr marL="411480" lvl="1" indent="0" eaLnBrk="1" hangingPunct="1">
              <a:buClr>
                <a:schemeClr val="tx1"/>
              </a:buClr>
              <a:buNone/>
            </a:pPr>
            <a:r>
              <a:rPr lang="en-US" sz="3200" dirty="0" smtClean="0"/>
              <a:t>One primary application for all types of</a:t>
            </a:r>
          </a:p>
          <a:p>
            <a:pPr marL="411480" lvl="1" indent="0" eaLnBrk="1" hangingPunct="1">
              <a:buClr>
                <a:schemeClr val="tx1"/>
              </a:buClr>
              <a:buNone/>
            </a:pPr>
            <a:r>
              <a:rPr lang="en-US" sz="3200" dirty="0"/>
              <a:t>n</a:t>
            </a:r>
            <a:r>
              <a:rPr lang="en-US" sz="3200" dirty="0" smtClean="0"/>
              <a:t>eed based financial aid and federal loan programs available  from :</a:t>
            </a:r>
          </a:p>
          <a:p>
            <a:pPr lvl="1">
              <a:buClr>
                <a:schemeClr val="tx1"/>
              </a:buClr>
            </a:pPr>
            <a:r>
              <a:rPr lang="en-US" sz="3200" dirty="0" smtClean="0"/>
              <a:t>Federal Student Aid </a:t>
            </a:r>
          </a:p>
          <a:p>
            <a:pPr lvl="1">
              <a:buClr>
                <a:schemeClr val="tx1"/>
              </a:buClr>
            </a:pPr>
            <a:r>
              <a:rPr lang="en-US" sz="3200" dirty="0" smtClean="0"/>
              <a:t>State governments</a:t>
            </a:r>
          </a:p>
          <a:p>
            <a:pPr lvl="1">
              <a:buClr>
                <a:schemeClr val="tx1"/>
              </a:buClr>
            </a:pPr>
            <a:r>
              <a:rPr lang="en-US" sz="3200" dirty="0" smtClean="0"/>
              <a:t>King’s College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71">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calcmode="lin" valueType="num">
                                      <p:cBhvr>
                                        <p:cTn id="12"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171">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calcmode="lin" valueType="num">
                                      <p:cBhvr>
                                        <p:cTn id="17"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171">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 calcmode="lin" valueType="num">
                                      <p:cBhvr>
                                        <p:cTn id="22"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171">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 calcmode="lin" valueType="num">
                                      <p:cBhvr>
                                        <p:cTn id="27"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1" y="304800"/>
            <a:ext cx="7269163" cy="1143000"/>
          </a:xfrm>
        </p:spPr>
        <p:txBody>
          <a:bodyPr/>
          <a:lstStyle/>
          <a:p>
            <a:pPr eaLnBrk="1" hangingPunct="1"/>
            <a:r>
              <a:rPr lang="en-US" dirty="0" smtClean="0"/>
              <a:t>Cost of Attendance</a:t>
            </a:r>
          </a:p>
        </p:txBody>
      </p:sp>
      <p:sp>
        <p:nvSpPr>
          <p:cNvPr id="22531" name="Rectangle 3"/>
          <p:cNvSpPr>
            <a:spLocks noGrp="1" noChangeArrowheads="1"/>
          </p:cNvSpPr>
          <p:nvPr>
            <p:ph idx="1"/>
          </p:nvPr>
        </p:nvSpPr>
        <p:spPr>
          <a:xfrm>
            <a:off x="593726" y="1639889"/>
            <a:ext cx="7224713" cy="3860800"/>
          </a:xfrm>
        </p:spPr>
        <p:txBody>
          <a:bodyPr/>
          <a:lstStyle/>
          <a:p>
            <a:pPr lvl="1" eaLnBrk="1" hangingPunct="1">
              <a:buClr>
                <a:schemeClr val="tx1"/>
              </a:buClr>
              <a:buFontTx/>
              <a:buChar char="•"/>
            </a:pPr>
            <a:r>
              <a:rPr lang="en-US" dirty="0" smtClean="0"/>
              <a:t>Will vary by college</a:t>
            </a:r>
          </a:p>
          <a:p>
            <a:pPr lvl="1" eaLnBrk="1" hangingPunct="1">
              <a:buClr>
                <a:schemeClr val="tx1"/>
              </a:buClr>
              <a:buFontTx/>
              <a:buChar char="•"/>
            </a:pPr>
            <a:r>
              <a:rPr lang="en-US" dirty="0" smtClean="0"/>
              <a:t>Will vary by housing status </a:t>
            </a:r>
          </a:p>
          <a:p>
            <a:pPr lvl="1" eaLnBrk="1" hangingPunct="1">
              <a:buClr>
                <a:schemeClr val="tx1"/>
              </a:buClr>
              <a:buFontTx/>
              <a:buNone/>
            </a:pPr>
            <a:r>
              <a:rPr lang="en-US" dirty="0" smtClean="0"/>
              <a:t>	(commuter vs. resident)</a:t>
            </a:r>
          </a:p>
        </p:txBody>
      </p:sp>
      <p:pic>
        <p:nvPicPr>
          <p:cNvPr id="22532" name="Picture 4" descr="BS00561_"/>
          <p:cNvPicPr>
            <a:picLocks noChangeAspect="1" noChangeArrowheads="1"/>
          </p:cNvPicPr>
          <p:nvPr/>
        </p:nvPicPr>
        <p:blipFill>
          <a:blip r:embed="rId3" cstate="print"/>
          <a:srcRect/>
          <a:stretch>
            <a:fillRect/>
          </a:stretch>
        </p:blipFill>
        <p:spPr bwMode="auto">
          <a:xfrm>
            <a:off x="2209800" y="4114800"/>
            <a:ext cx="3733800" cy="1752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225551" y="6248400"/>
            <a:ext cx="1905000" cy="457200"/>
          </a:xfrm>
          <a:prstGeom prst="rect">
            <a:avLst/>
          </a:prstGeom>
          <a:noFill/>
          <a:ln w="12700">
            <a:noFill/>
            <a:miter lim="800000"/>
            <a:headEnd/>
            <a:tailEnd/>
          </a:ln>
        </p:spPr>
        <p:txBody>
          <a:bodyPr wrap="none" anchor="ctr"/>
          <a:lstStyle/>
          <a:p>
            <a:endParaRPr lang="en-US" dirty="0"/>
          </a:p>
        </p:txBody>
      </p:sp>
      <p:sp>
        <p:nvSpPr>
          <p:cNvPr id="24579" name="Rectangle 3"/>
          <p:cNvSpPr>
            <a:spLocks noChangeArrowheads="1"/>
          </p:cNvSpPr>
          <p:nvPr/>
        </p:nvSpPr>
        <p:spPr bwMode="auto">
          <a:xfrm>
            <a:off x="3663951" y="6248400"/>
            <a:ext cx="2895600" cy="457200"/>
          </a:xfrm>
          <a:prstGeom prst="rect">
            <a:avLst/>
          </a:prstGeom>
          <a:noFill/>
          <a:ln w="12700">
            <a:noFill/>
            <a:miter lim="800000"/>
            <a:headEnd/>
            <a:tailEnd/>
          </a:ln>
        </p:spPr>
        <p:txBody>
          <a:bodyPr wrap="none" anchor="ctr"/>
          <a:lstStyle/>
          <a:p>
            <a:endParaRPr lang="en-US" dirty="0"/>
          </a:p>
        </p:txBody>
      </p:sp>
      <p:sp>
        <p:nvSpPr>
          <p:cNvPr id="24580" name="Rectangle 4"/>
          <p:cNvSpPr>
            <a:spLocks noGrp="1" noChangeArrowheads="1"/>
          </p:cNvSpPr>
          <p:nvPr>
            <p:ph type="title"/>
          </p:nvPr>
        </p:nvSpPr>
        <p:spPr>
          <a:xfrm>
            <a:off x="457200" y="341313"/>
            <a:ext cx="8229600" cy="1009650"/>
          </a:xfrm>
          <a:noFill/>
        </p:spPr>
        <p:txBody>
          <a:bodyPr lIns="90488" tIns="44450" rIns="90488" bIns="44450">
            <a:normAutofit/>
          </a:bodyPr>
          <a:lstStyle/>
          <a:p>
            <a:pPr eaLnBrk="1" hangingPunct="1"/>
            <a:r>
              <a:rPr lang="en-US" dirty="0" smtClean="0"/>
              <a:t>Financial Need Varies Based on Cost</a:t>
            </a:r>
          </a:p>
        </p:txBody>
      </p:sp>
      <p:pic>
        <p:nvPicPr>
          <p:cNvPr id="24581" name="Picture 5"/>
          <p:cNvPicPr>
            <a:picLocks noChangeArrowheads="1"/>
          </p:cNvPicPr>
          <p:nvPr/>
        </p:nvPicPr>
        <p:blipFill>
          <a:blip r:embed="rId3" cstate="print"/>
          <a:srcRect/>
          <a:stretch>
            <a:fillRect/>
          </a:stretch>
        </p:blipFill>
        <p:spPr bwMode="auto">
          <a:xfrm>
            <a:off x="914400" y="1828801"/>
            <a:ext cx="7823200" cy="3770313"/>
          </a:xfrm>
          <a:prstGeom prst="rect">
            <a:avLst/>
          </a:prstGeom>
          <a:noFill/>
          <a:ln w="12700">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ter-the-fafsa.wmv">
            <a:hlinkClick r:id="" action="ppaction://media"/>
          </p:cNvPr>
          <p:cNvPicPr>
            <a:picLocks noGrp="1" noChangeAspect="1"/>
          </p:cNvPicPr>
          <p:nvPr>
            <p:ph idx="4294967295"/>
            <a:videoFile r:link="rId2"/>
            <p:extLst>
              <p:ext uri="{DAA4B4D4-6D71-4841-9C94-3DE7FCFB9230}">
                <p14:media xmlns:p14="http://schemas.microsoft.com/office/powerpoint/2010/main" r:embed="rId1">
                  <p14:fade in="250"/>
                </p14:media>
              </p:ext>
            </p:extLst>
          </p:nvPr>
        </p:nvPicPr>
        <p:blipFill>
          <a:blip r:embed="rId5"/>
          <a:stretch>
            <a:fillRect/>
          </a:stretch>
        </p:blipFill>
        <p:spPr>
          <a:xfrm>
            <a:off x="0" y="0"/>
            <a:ext cx="9144000" cy="6781800"/>
          </a:xfrm>
        </p:spPr>
      </p:pic>
    </p:spTree>
    <p:extLst>
      <p:ext uri="{BB962C8B-B14F-4D97-AF65-F5344CB8AC3E}">
        <p14:creationId xmlns:p14="http://schemas.microsoft.com/office/powerpoint/2010/main" val="29245542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King’s College Timetable</a:t>
            </a:r>
            <a:endParaRPr lang="en-US" dirty="0"/>
          </a:p>
        </p:txBody>
      </p:sp>
      <p:sp>
        <p:nvSpPr>
          <p:cNvPr id="3" name="Content Placeholder 2"/>
          <p:cNvSpPr>
            <a:spLocks noGrp="1"/>
          </p:cNvSpPr>
          <p:nvPr>
            <p:ph idx="1"/>
          </p:nvPr>
        </p:nvSpPr>
        <p:spPr/>
        <p:txBody>
          <a:bodyPr>
            <a:normAutofit/>
          </a:bodyPr>
          <a:lstStyle/>
          <a:p>
            <a:r>
              <a:rPr lang="en-US" dirty="0" smtClean="0"/>
              <a:t>Scholarship notice upon acceptance</a:t>
            </a:r>
          </a:p>
          <a:p>
            <a:endParaRPr lang="en-US" dirty="0"/>
          </a:p>
          <a:p>
            <a:endParaRPr lang="en-US" dirty="0" smtClean="0"/>
          </a:p>
          <a:p>
            <a:r>
              <a:rPr lang="en-US" dirty="0" smtClean="0"/>
              <a:t>Financial Aid Award letters  </a:t>
            </a:r>
          </a:p>
          <a:p>
            <a:pPr lvl="1"/>
            <a:r>
              <a:rPr lang="en-US" dirty="0" smtClean="0"/>
              <a:t> First week of March 2014</a:t>
            </a:r>
          </a:p>
          <a:p>
            <a:pPr lvl="1"/>
            <a:endParaRPr lang="en-US" dirty="0" smtClean="0"/>
          </a:p>
          <a:p>
            <a:endParaRPr lang="en-US" dirty="0"/>
          </a:p>
          <a:p>
            <a:r>
              <a:rPr lang="en-US" dirty="0" smtClean="0"/>
              <a:t>Admissions Deposit : May 1, 2014</a:t>
            </a:r>
            <a:endParaRPr lang="en-US" dirty="0"/>
          </a:p>
        </p:txBody>
      </p:sp>
    </p:spTree>
    <p:extLst>
      <p:ext uri="{BB962C8B-B14F-4D97-AF65-F5344CB8AC3E}">
        <p14:creationId xmlns:p14="http://schemas.microsoft.com/office/powerpoint/2010/main" val="1978795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542926"/>
            <a:ext cx="8229600" cy="673100"/>
          </a:xfrm>
        </p:spPr>
        <p:txBody>
          <a:bodyPr>
            <a:normAutofit fontScale="90000"/>
          </a:bodyPr>
          <a:lstStyle/>
          <a:p>
            <a:pPr eaLnBrk="1" hangingPunct="1"/>
            <a:r>
              <a:rPr lang="en-US" dirty="0" smtClean="0"/>
              <a:t>Other Sources of Funds   </a:t>
            </a:r>
          </a:p>
        </p:txBody>
      </p:sp>
      <p:sp>
        <p:nvSpPr>
          <p:cNvPr id="39939" name="Rectangle 3"/>
          <p:cNvSpPr>
            <a:spLocks noGrp="1" noChangeArrowheads="1"/>
          </p:cNvSpPr>
          <p:nvPr>
            <p:ph idx="1"/>
          </p:nvPr>
        </p:nvSpPr>
        <p:spPr>
          <a:xfrm>
            <a:off x="457200" y="1447800"/>
            <a:ext cx="6705600" cy="4191000"/>
          </a:xfrm>
        </p:spPr>
        <p:txBody>
          <a:bodyPr>
            <a:normAutofit/>
          </a:bodyPr>
          <a:lstStyle/>
          <a:p>
            <a:pPr eaLnBrk="1" hangingPunct="1">
              <a:lnSpc>
                <a:spcPct val="95000"/>
              </a:lnSpc>
              <a:spcBef>
                <a:spcPct val="40000"/>
              </a:spcBef>
            </a:pPr>
            <a:r>
              <a:rPr lang="en-US" sz="2800" dirty="0" smtClean="0"/>
              <a:t>King’s College Achievement PLUS *</a:t>
            </a:r>
          </a:p>
          <a:p>
            <a:pPr eaLnBrk="1" hangingPunct="1">
              <a:lnSpc>
                <a:spcPct val="95000"/>
              </a:lnSpc>
              <a:spcBef>
                <a:spcPct val="40000"/>
              </a:spcBef>
            </a:pPr>
            <a:r>
              <a:rPr lang="en-US" sz="2800" dirty="0" smtClean="0"/>
              <a:t>ROTC Scholarships</a:t>
            </a:r>
          </a:p>
          <a:p>
            <a:pPr eaLnBrk="1" hangingPunct="1">
              <a:lnSpc>
                <a:spcPct val="95000"/>
              </a:lnSpc>
              <a:spcBef>
                <a:spcPct val="40000"/>
              </a:spcBef>
            </a:pPr>
            <a:r>
              <a:rPr lang="en-US" sz="2800" dirty="0" smtClean="0"/>
              <a:t>Office of Vocational Rehabilitation</a:t>
            </a:r>
          </a:p>
          <a:p>
            <a:pPr eaLnBrk="1" hangingPunct="1">
              <a:lnSpc>
                <a:spcPct val="95000"/>
              </a:lnSpc>
              <a:spcBef>
                <a:spcPct val="40000"/>
              </a:spcBef>
            </a:pPr>
            <a:r>
              <a:rPr lang="en-US" sz="2800" dirty="0" smtClean="0"/>
              <a:t>Private business scholarships (e.g., Wal-Mart, Gates Foundation, etc.)</a:t>
            </a:r>
          </a:p>
          <a:p>
            <a:pPr eaLnBrk="1" hangingPunct="1">
              <a:lnSpc>
                <a:spcPct val="95000"/>
              </a:lnSpc>
              <a:spcBef>
                <a:spcPct val="40000"/>
              </a:spcBef>
            </a:pPr>
            <a:r>
              <a:rPr lang="en-US" sz="2800" dirty="0" smtClean="0"/>
              <a:t>Civic organizations &amp; churches(e.g., PTA, Elks Club, Rotary, Kiwanis, etc.)</a:t>
            </a:r>
          </a:p>
          <a:p>
            <a:pPr eaLnBrk="1" hangingPunct="1">
              <a:lnSpc>
                <a:spcPct val="95000"/>
              </a:lnSpc>
              <a:spcBef>
                <a:spcPct val="40000"/>
              </a:spcBef>
            </a:pPr>
            <a:r>
              <a:rPr lang="en-US" sz="2800" dirty="0" err="1" smtClean="0"/>
              <a:t>Cp</a:t>
            </a:r>
            <a:r>
              <a:rPr lang="en-US" sz="2800" dirty="0" smtClean="0"/>
              <a:t> 33 VA benefits – Yellow Ribbon</a:t>
            </a:r>
            <a:endParaRPr lang="en-US" sz="2400" dirty="0" smtClean="0"/>
          </a:p>
          <a:p>
            <a:pPr eaLnBrk="1" hangingPunct="1">
              <a:lnSpc>
                <a:spcPct val="95000"/>
              </a:lnSpc>
              <a:spcBef>
                <a:spcPct val="40000"/>
              </a:spcBef>
              <a:buFontTx/>
              <a:buNone/>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542926"/>
            <a:ext cx="8229600" cy="673100"/>
          </a:xfrm>
        </p:spPr>
        <p:txBody>
          <a:bodyPr>
            <a:normAutofit fontScale="90000"/>
          </a:bodyPr>
          <a:lstStyle/>
          <a:p>
            <a:pPr eaLnBrk="1" hangingPunct="1"/>
            <a:r>
              <a:rPr lang="en-US" dirty="0" smtClean="0"/>
              <a:t>Private Scholarship Search</a:t>
            </a:r>
          </a:p>
        </p:txBody>
      </p:sp>
      <p:sp>
        <p:nvSpPr>
          <p:cNvPr id="40963" name="Rectangle 3"/>
          <p:cNvSpPr>
            <a:spLocks noGrp="1" noChangeArrowheads="1"/>
          </p:cNvSpPr>
          <p:nvPr>
            <p:ph idx="1"/>
          </p:nvPr>
        </p:nvSpPr>
        <p:spPr>
          <a:xfrm>
            <a:off x="457200" y="1828800"/>
            <a:ext cx="8382000" cy="4191000"/>
          </a:xfrm>
        </p:spPr>
        <p:txBody>
          <a:bodyPr/>
          <a:lstStyle/>
          <a:p>
            <a:pPr eaLnBrk="1" hangingPunct="1">
              <a:lnSpc>
                <a:spcPct val="90000"/>
              </a:lnSpc>
              <a:buFontTx/>
              <a:buNone/>
            </a:pPr>
            <a:r>
              <a:rPr lang="en-US" sz="2800" b="1" dirty="0" smtClean="0"/>
              <a:t>Free</a:t>
            </a:r>
            <a:r>
              <a:rPr lang="en-US" sz="2800" dirty="0" smtClean="0"/>
              <a:t> Internet scholarship search engines:</a:t>
            </a:r>
          </a:p>
          <a:p>
            <a:pPr marL="0" indent="0" eaLnBrk="1" hangingPunct="1">
              <a:lnSpc>
                <a:spcPct val="90000"/>
              </a:lnSpc>
              <a:buNone/>
            </a:pPr>
            <a:endParaRPr lang="en-US" sz="2800" b="1" dirty="0" smtClean="0">
              <a:solidFill>
                <a:schemeClr val="tx2"/>
              </a:solidFill>
            </a:endParaRPr>
          </a:p>
          <a:p>
            <a:pPr eaLnBrk="1" hangingPunct="1">
              <a:lnSpc>
                <a:spcPct val="90000"/>
              </a:lnSpc>
            </a:pPr>
            <a:r>
              <a:rPr lang="en-US" sz="2800" dirty="0" smtClean="0"/>
              <a:t>College Board: </a:t>
            </a:r>
            <a:r>
              <a:rPr lang="en-US" sz="2800" dirty="0" smtClean="0">
                <a:solidFill>
                  <a:schemeClr val="tx2"/>
                </a:solidFill>
              </a:rPr>
              <a:t>www.collegeboard.com</a:t>
            </a:r>
          </a:p>
          <a:p>
            <a:pPr eaLnBrk="1" hangingPunct="1">
              <a:lnSpc>
                <a:spcPct val="90000"/>
              </a:lnSpc>
            </a:pPr>
            <a:r>
              <a:rPr lang="en-US" sz="2800" dirty="0" smtClean="0"/>
              <a:t>FastWeb: </a:t>
            </a:r>
            <a:r>
              <a:rPr lang="en-US" sz="2800" dirty="0" smtClean="0">
                <a:solidFill>
                  <a:schemeClr val="tx2"/>
                </a:solidFill>
                <a:hlinkClick r:id="rId3"/>
              </a:rPr>
              <a:t>www.fastweb.com</a:t>
            </a:r>
            <a:endParaRPr lang="en-US" sz="2800" dirty="0" smtClean="0">
              <a:solidFill>
                <a:schemeClr val="tx2"/>
              </a:solidFill>
            </a:endParaRPr>
          </a:p>
          <a:p>
            <a:pPr eaLnBrk="1" hangingPunct="1">
              <a:lnSpc>
                <a:spcPct val="90000"/>
              </a:lnSpc>
            </a:pPr>
            <a:r>
              <a:rPr lang="en-US" sz="2800" dirty="0" err="1" smtClean="0"/>
              <a:t>GoCollege</a:t>
            </a:r>
            <a:r>
              <a:rPr lang="en-US" sz="2800" dirty="0" smtClean="0"/>
              <a:t>: The Collegiate Websource: </a:t>
            </a:r>
            <a:r>
              <a:rPr lang="en-US" sz="2800" dirty="0" smtClean="0">
                <a:solidFill>
                  <a:schemeClr val="tx2"/>
                </a:solidFill>
              </a:rPr>
              <a:t>www.gocollege.com</a:t>
            </a:r>
          </a:p>
          <a:p>
            <a:pPr eaLnBrk="1" hangingPunct="1">
              <a:lnSpc>
                <a:spcPct val="90000"/>
              </a:lnSpc>
            </a:pPr>
            <a:r>
              <a:rPr lang="en-US" sz="2800" dirty="0" smtClean="0"/>
              <a:t>Finaid.org:  www.finaid.org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1" y="381000"/>
            <a:ext cx="7269163" cy="1143000"/>
          </a:xfrm>
          <a:noFill/>
        </p:spPr>
        <p:txBody>
          <a:bodyPr lIns="92075" tIns="46038" rIns="92075" bIns="46038"/>
          <a:lstStyle/>
          <a:p>
            <a:pPr eaLnBrk="1" hangingPunct="1"/>
            <a:r>
              <a:rPr lang="en-US" dirty="0" smtClean="0"/>
              <a:t>Federal Direct Loans</a:t>
            </a:r>
          </a:p>
        </p:txBody>
      </p:sp>
      <p:sp>
        <p:nvSpPr>
          <p:cNvPr id="31747" name="Rectangle 3"/>
          <p:cNvSpPr>
            <a:spLocks noGrp="1" noChangeArrowheads="1"/>
          </p:cNvSpPr>
          <p:nvPr>
            <p:ph idx="1"/>
          </p:nvPr>
        </p:nvSpPr>
        <p:spPr>
          <a:xfrm>
            <a:off x="304800" y="1447800"/>
            <a:ext cx="8458200" cy="5181600"/>
          </a:xfrm>
          <a:noFill/>
        </p:spPr>
        <p:txBody>
          <a:bodyPr lIns="92075" tIns="46038" rIns="92075" bIns="46038"/>
          <a:lstStyle/>
          <a:p>
            <a:pPr eaLnBrk="1" hangingPunct="1"/>
            <a:r>
              <a:rPr lang="en-US" sz="2800" b="1" dirty="0" smtClean="0"/>
              <a:t>Student loans available under: </a:t>
            </a:r>
          </a:p>
          <a:p>
            <a:pPr lvl="1" eaLnBrk="1" hangingPunct="1"/>
            <a:r>
              <a:rPr lang="en-US" b="1" dirty="0" smtClean="0"/>
              <a:t>Federal Direct Stafford Loan Program</a:t>
            </a:r>
          </a:p>
          <a:p>
            <a:pPr eaLnBrk="1" hangingPunct="1"/>
            <a:r>
              <a:rPr lang="en-US" sz="2800" b="1" dirty="0" smtClean="0"/>
              <a:t>School determines loan eligibility and delivers loan proceeds to students</a:t>
            </a:r>
          </a:p>
          <a:p>
            <a:pPr eaLnBrk="1" hangingPunct="1">
              <a:lnSpc>
                <a:spcPct val="125000"/>
              </a:lnSpc>
              <a:buClr>
                <a:schemeClr val="tx1"/>
              </a:buClr>
            </a:pPr>
            <a:r>
              <a:rPr lang="en-US" sz="2800" b="1" dirty="0" smtClean="0"/>
              <a:t>Available to </a:t>
            </a:r>
            <a:r>
              <a:rPr lang="en-US" sz="2800" b="1" u="sng" dirty="0" smtClean="0"/>
              <a:t>all</a:t>
            </a:r>
            <a:r>
              <a:rPr lang="en-US" sz="2800" b="1" dirty="0" smtClean="0"/>
              <a:t> students, regardless of need</a:t>
            </a:r>
          </a:p>
          <a:p>
            <a:pPr eaLnBrk="1" hangingPunct="1">
              <a:lnSpc>
                <a:spcPct val="125000"/>
              </a:lnSpc>
              <a:buClr>
                <a:schemeClr val="tx1"/>
              </a:buClr>
            </a:pPr>
            <a:r>
              <a:rPr lang="en-US" sz="2800" b="1" dirty="0" smtClean="0"/>
              <a:t>Repayment begins 6 months following graduation, withdrawal or less than half-time enrollment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381000"/>
            <a:ext cx="8686800" cy="990600"/>
          </a:xfrm>
          <a:noFill/>
        </p:spPr>
        <p:txBody>
          <a:bodyPr lIns="92075" tIns="46038" rIns="92075" bIns="46038">
            <a:normAutofit/>
          </a:bodyPr>
          <a:lstStyle/>
          <a:p>
            <a:pPr eaLnBrk="1" hangingPunct="1"/>
            <a:r>
              <a:rPr lang="en-US" dirty="0" smtClean="0"/>
              <a:t>Federal Direct Stafford Loan </a:t>
            </a:r>
            <a:endParaRPr lang="en-US" sz="3200" dirty="0" smtClean="0"/>
          </a:p>
        </p:txBody>
      </p:sp>
      <p:sp>
        <p:nvSpPr>
          <p:cNvPr id="32771" name="Rectangle 3"/>
          <p:cNvSpPr>
            <a:spLocks noGrp="1" noChangeArrowheads="1"/>
          </p:cNvSpPr>
          <p:nvPr>
            <p:ph idx="1"/>
          </p:nvPr>
        </p:nvSpPr>
        <p:spPr>
          <a:xfrm>
            <a:off x="228600" y="1447800"/>
            <a:ext cx="7467600" cy="5105400"/>
          </a:xfrm>
          <a:noFill/>
        </p:spPr>
        <p:txBody>
          <a:bodyPr lIns="92075" tIns="46038" rIns="92075" bIns="46038">
            <a:normAutofit/>
          </a:bodyPr>
          <a:lstStyle/>
          <a:p>
            <a:pPr eaLnBrk="1" hangingPunct="1">
              <a:lnSpc>
                <a:spcPct val="80000"/>
              </a:lnSpc>
              <a:buFontTx/>
              <a:buNone/>
            </a:pPr>
            <a:r>
              <a:rPr lang="en-US" sz="2000" b="1" i="1" dirty="0" smtClean="0"/>
              <a:t>TYPES:  </a:t>
            </a:r>
          </a:p>
          <a:p>
            <a:pPr eaLnBrk="1" hangingPunct="1">
              <a:lnSpc>
                <a:spcPct val="80000"/>
              </a:lnSpc>
              <a:buFontTx/>
              <a:buNone/>
            </a:pPr>
            <a:r>
              <a:rPr lang="en-US" sz="2000" b="1" i="1" dirty="0" smtClean="0"/>
              <a:t>Subsidized</a:t>
            </a:r>
            <a:endParaRPr lang="en-US" sz="2000" b="1" dirty="0" smtClean="0"/>
          </a:p>
          <a:p>
            <a:pPr lvl="1" eaLnBrk="1" hangingPunct="1">
              <a:lnSpc>
                <a:spcPct val="80000"/>
              </a:lnSpc>
              <a:buClr>
                <a:schemeClr val="tx1"/>
              </a:buClr>
              <a:buFontTx/>
              <a:buChar char="•"/>
            </a:pPr>
            <a:r>
              <a:rPr lang="en-US" sz="1800" b="1" dirty="0" smtClean="0"/>
              <a:t>Based on financial need</a:t>
            </a:r>
          </a:p>
          <a:p>
            <a:pPr lvl="1" eaLnBrk="1" hangingPunct="1">
              <a:lnSpc>
                <a:spcPct val="80000"/>
              </a:lnSpc>
              <a:buClr>
                <a:schemeClr val="tx1"/>
              </a:buClr>
              <a:buFontTx/>
              <a:buChar char="•"/>
            </a:pPr>
            <a:r>
              <a:rPr lang="en-US" sz="1800" b="1" dirty="0" smtClean="0"/>
              <a:t>Government pays interest on loan while student is enrolled</a:t>
            </a:r>
          </a:p>
          <a:p>
            <a:pPr lvl="1" eaLnBrk="1" hangingPunct="1">
              <a:lnSpc>
                <a:spcPct val="80000"/>
              </a:lnSpc>
              <a:buClr>
                <a:schemeClr val="tx1"/>
              </a:buClr>
              <a:buFontTx/>
              <a:buChar char="•"/>
            </a:pPr>
            <a:r>
              <a:rPr lang="en-US" sz="1800" b="1" dirty="0" smtClean="0"/>
              <a:t>3.86  % interest rate effective 07/01/2013 </a:t>
            </a:r>
          </a:p>
          <a:p>
            <a:pPr eaLnBrk="1" hangingPunct="1">
              <a:lnSpc>
                <a:spcPct val="80000"/>
              </a:lnSpc>
              <a:buClr>
                <a:schemeClr val="tx1"/>
              </a:buClr>
              <a:buFontTx/>
              <a:buNone/>
            </a:pPr>
            <a:r>
              <a:rPr lang="en-US" sz="2000" b="1" i="1" dirty="0" smtClean="0"/>
              <a:t>Unsubsidized</a:t>
            </a:r>
            <a:endParaRPr lang="en-US" sz="2000" b="1" dirty="0" smtClean="0"/>
          </a:p>
          <a:p>
            <a:pPr lvl="1" eaLnBrk="1" hangingPunct="1">
              <a:lnSpc>
                <a:spcPct val="80000"/>
              </a:lnSpc>
              <a:buClr>
                <a:schemeClr val="tx1"/>
              </a:buClr>
              <a:buFontTx/>
              <a:buChar char="•"/>
            </a:pPr>
            <a:r>
              <a:rPr lang="en-US" sz="1800" b="1" dirty="0" smtClean="0"/>
              <a:t>Non-need-based </a:t>
            </a:r>
          </a:p>
          <a:p>
            <a:pPr lvl="1" eaLnBrk="1" hangingPunct="1">
              <a:lnSpc>
                <a:spcPct val="80000"/>
              </a:lnSpc>
              <a:buClr>
                <a:schemeClr val="tx1"/>
              </a:buClr>
              <a:buFontTx/>
              <a:buChar char="•"/>
            </a:pPr>
            <a:r>
              <a:rPr lang="en-US" sz="1800" b="1" dirty="0" smtClean="0"/>
              <a:t>Interest paid either quarterly or capitalized upon repayment</a:t>
            </a:r>
          </a:p>
          <a:p>
            <a:pPr lvl="1" eaLnBrk="1" hangingPunct="1">
              <a:lnSpc>
                <a:spcPct val="80000"/>
              </a:lnSpc>
              <a:buClr>
                <a:schemeClr val="tx1"/>
              </a:buClr>
              <a:buFontTx/>
              <a:buChar char="•"/>
            </a:pPr>
            <a:r>
              <a:rPr lang="en-US" sz="1800" b="1" dirty="0" smtClean="0"/>
              <a:t>Fixed interest rate of 3.86%</a:t>
            </a:r>
          </a:p>
          <a:p>
            <a:pPr lvl="1" eaLnBrk="1" hangingPunct="1">
              <a:lnSpc>
                <a:spcPct val="80000"/>
              </a:lnSpc>
              <a:buClr>
                <a:schemeClr val="tx1"/>
              </a:buClr>
              <a:buFontTx/>
              <a:buNone/>
            </a:pPr>
            <a:endParaRPr lang="en-US" sz="1800" b="1" dirty="0" smtClean="0"/>
          </a:p>
          <a:p>
            <a:pPr eaLnBrk="1" hangingPunct="1">
              <a:lnSpc>
                <a:spcPct val="80000"/>
              </a:lnSpc>
              <a:buClr>
                <a:schemeClr val="tx1"/>
              </a:buClr>
              <a:buFontTx/>
              <a:buNone/>
            </a:pPr>
            <a:r>
              <a:rPr lang="en-US" sz="2000" b="1" dirty="0" smtClean="0"/>
              <a:t>AMOUNTS: Annual maximums capped by grade level</a:t>
            </a:r>
          </a:p>
          <a:p>
            <a:pPr lvl="1" eaLnBrk="1" hangingPunct="1">
              <a:lnSpc>
                <a:spcPct val="80000"/>
              </a:lnSpc>
              <a:buClr>
                <a:schemeClr val="tx1"/>
              </a:buClr>
              <a:buFontTx/>
              <a:buChar char="•"/>
            </a:pPr>
            <a:r>
              <a:rPr lang="en-US" sz="1800" b="1" dirty="0" smtClean="0"/>
              <a:t>$3,500 subsidized/$2,000 unsubsidized - freshmen year</a:t>
            </a:r>
          </a:p>
          <a:p>
            <a:pPr lvl="1" eaLnBrk="1" hangingPunct="1">
              <a:lnSpc>
                <a:spcPct val="80000"/>
              </a:lnSpc>
              <a:buClr>
                <a:schemeClr val="tx1"/>
              </a:buClr>
              <a:buFontTx/>
              <a:buChar char="•"/>
            </a:pPr>
            <a:r>
              <a:rPr lang="en-US" sz="1800" b="1" dirty="0" smtClean="0"/>
              <a:t>$4,500 subsidized/$2,000 unsubsidized - sophomore year </a:t>
            </a:r>
          </a:p>
          <a:p>
            <a:pPr lvl="1" eaLnBrk="1" hangingPunct="1">
              <a:lnSpc>
                <a:spcPct val="80000"/>
              </a:lnSpc>
              <a:buClr>
                <a:schemeClr val="tx1"/>
              </a:buClr>
              <a:buFontTx/>
              <a:buChar char="•"/>
            </a:pPr>
            <a:r>
              <a:rPr lang="en-US" sz="1800" b="1" dirty="0" smtClean="0"/>
              <a:t>$5,500 subsidized/$2,000 unsubsidized - junior/senior year</a:t>
            </a:r>
          </a:p>
          <a:p>
            <a:pPr lvl="1" eaLnBrk="1" hangingPunct="1">
              <a:lnSpc>
                <a:spcPct val="80000"/>
              </a:lnSpc>
              <a:buClr>
                <a:schemeClr val="tx1"/>
              </a:buClr>
              <a:buFontTx/>
              <a:buChar char="•"/>
            </a:pPr>
            <a:r>
              <a:rPr lang="en-US" sz="1800" b="1" dirty="0" smtClean="0"/>
              <a:t>Additional amounts for independent and graduate students</a:t>
            </a:r>
          </a:p>
          <a:p>
            <a:pPr lvl="1" eaLnBrk="1" hangingPunct="1">
              <a:lnSpc>
                <a:spcPct val="80000"/>
              </a:lnSpc>
              <a:buClr>
                <a:schemeClr val="tx1"/>
              </a:buClr>
              <a:buFontTx/>
              <a:buChar char="•"/>
            </a:pPr>
            <a:r>
              <a:rPr lang="en-US" sz="1800" b="1" dirty="0" smtClean="0"/>
              <a:t>Loan fees of 1.05 % of approved amount deducted prior to disbursement.  </a:t>
            </a:r>
            <a:endParaRPr lang="en-US" sz="2800" b="1" dirty="0" smtClean="0"/>
          </a:p>
          <a:p>
            <a:pPr eaLnBrk="1" hangingPunct="1">
              <a:lnSpc>
                <a:spcPct val="80000"/>
              </a:lnSpc>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1" y="381000"/>
            <a:ext cx="7269163" cy="1143000"/>
          </a:xfrm>
          <a:noFill/>
        </p:spPr>
        <p:txBody>
          <a:bodyPr lIns="92075" tIns="46038" rIns="92075" bIns="46038">
            <a:normAutofit/>
          </a:bodyPr>
          <a:lstStyle/>
          <a:p>
            <a:pPr eaLnBrk="1" hangingPunct="1"/>
            <a:r>
              <a:rPr lang="en-US" dirty="0" smtClean="0"/>
              <a:t>Federal Direct PLUS Loan</a:t>
            </a:r>
          </a:p>
        </p:txBody>
      </p:sp>
      <p:sp>
        <p:nvSpPr>
          <p:cNvPr id="33795" name="Rectangle 3"/>
          <p:cNvSpPr>
            <a:spLocks noGrp="1" noChangeArrowheads="1"/>
          </p:cNvSpPr>
          <p:nvPr>
            <p:ph idx="1"/>
          </p:nvPr>
        </p:nvSpPr>
        <p:spPr>
          <a:xfrm>
            <a:off x="609600" y="1447800"/>
            <a:ext cx="8001000" cy="4953000"/>
          </a:xfrm>
          <a:noFill/>
        </p:spPr>
        <p:txBody>
          <a:bodyPr lIns="92075" tIns="46038" rIns="92075" bIns="46038"/>
          <a:lstStyle/>
          <a:p>
            <a:pPr lvl="1" eaLnBrk="1" hangingPunct="1">
              <a:lnSpc>
                <a:spcPct val="90000"/>
              </a:lnSpc>
              <a:buClr>
                <a:schemeClr val="tx1"/>
              </a:buClr>
              <a:buFontTx/>
              <a:buChar char="•"/>
            </a:pPr>
            <a:r>
              <a:rPr lang="en-US" sz="2400" b="1" dirty="0" smtClean="0"/>
              <a:t>Credit-based federal loan for:</a:t>
            </a:r>
          </a:p>
          <a:p>
            <a:pPr lvl="2" eaLnBrk="1" hangingPunct="1">
              <a:lnSpc>
                <a:spcPct val="90000"/>
              </a:lnSpc>
              <a:buClr>
                <a:schemeClr val="tx1"/>
              </a:buClr>
            </a:pPr>
            <a:r>
              <a:rPr lang="en-US" sz="2000" b="1" dirty="0" smtClean="0"/>
              <a:t>Parents of dependent undergraduate students </a:t>
            </a:r>
          </a:p>
          <a:p>
            <a:pPr lvl="2" eaLnBrk="1" hangingPunct="1">
              <a:lnSpc>
                <a:spcPct val="90000"/>
              </a:lnSpc>
              <a:buClr>
                <a:schemeClr val="tx1"/>
              </a:buClr>
            </a:pPr>
            <a:r>
              <a:rPr lang="en-US" sz="2000" b="1" dirty="0" smtClean="0"/>
              <a:t>Graduate students</a:t>
            </a:r>
          </a:p>
          <a:p>
            <a:pPr lvl="2" eaLnBrk="1" hangingPunct="1">
              <a:lnSpc>
                <a:spcPct val="90000"/>
              </a:lnSpc>
              <a:buClr>
                <a:schemeClr val="tx1"/>
              </a:buClr>
            </a:pPr>
            <a:r>
              <a:rPr lang="en-US" sz="1800" b="1" dirty="0" smtClean="0"/>
              <a:t>Interest rate 6.41% for 2013-14</a:t>
            </a:r>
          </a:p>
          <a:p>
            <a:pPr lvl="2" eaLnBrk="1" hangingPunct="1">
              <a:lnSpc>
                <a:spcPct val="90000"/>
              </a:lnSpc>
              <a:buClr>
                <a:schemeClr val="tx1"/>
              </a:buClr>
            </a:pPr>
            <a:r>
              <a:rPr lang="en-US" sz="1800" b="1" dirty="0" smtClean="0"/>
              <a:t>4% origination fee</a:t>
            </a:r>
          </a:p>
          <a:p>
            <a:pPr lvl="1" eaLnBrk="1" hangingPunct="1">
              <a:lnSpc>
                <a:spcPct val="90000"/>
              </a:lnSpc>
              <a:buClr>
                <a:schemeClr val="tx1"/>
              </a:buClr>
              <a:buFontTx/>
              <a:buChar char="•"/>
            </a:pPr>
            <a:r>
              <a:rPr lang="en-US" sz="2000" b="1" dirty="0" smtClean="0"/>
              <a:t>Repayment begins 60 days after 2</a:t>
            </a:r>
            <a:r>
              <a:rPr lang="en-US" sz="2000" b="1" baseline="30000" dirty="0" smtClean="0"/>
              <a:t>nd</a:t>
            </a:r>
            <a:r>
              <a:rPr lang="en-US" sz="2000" b="1" dirty="0" smtClean="0"/>
              <a:t> disbursement (other repayment options available and forbearance; can defer repayment while student enrolled &amp; can receive 6 month grace period)</a:t>
            </a:r>
          </a:p>
          <a:p>
            <a:pPr lvl="1" eaLnBrk="1" hangingPunct="1">
              <a:lnSpc>
                <a:spcPct val="90000"/>
              </a:lnSpc>
              <a:buClr>
                <a:schemeClr val="tx1"/>
              </a:buClr>
              <a:buFontTx/>
              <a:buChar char="•"/>
            </a:pPr>
            <a:r>
              <a:rPr lang="en-US" sz="2000" b="1" dirty="0" smtClean="0"/>
              <a:t>Annual maximum is the “cost of attendance” minus other financial aid student is receiving</a:t>
            </a:r>
          </a:p>
          <a:p>
            <a:pPr lvl="1" eaLnBrk="1" hangingPunct="1">
              <a:lnSpc>
                <a:spcPct val="90000"/>
              </a:lnSpc>
              <a:buClr>
                <a:schemeClr val="tx1"/>
              </a:buClr>
              <a:buFontTx/>
              <a:buChar char="•"/>
            </a:pPr>
            <a:r>
              <a:rPr lang="en-US" sz="2000" b="1" i="1" dirty="0" smtClean="0"/>
              <a:t>(If a parent is denied due to adverse credit history, a dependent student can access additional Unsubsidized Direct Stafford Loan)</a:t>
            </a:r>
          </a:p>
          <a:p>
            <a:pPr lvl="1" eaLnBrk="1" hangingPunct="1">
              <a:lnSpc>
                <a:spcPct val="90000"/>
              </a:lnSpc>
              <a:buFontTx/>
              <a:buNone/>
            </a:pPr>
            <a:endParaRPr lang="en-US" sz="2400" b="1"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1" y="381000"/>
            <a:ext cx="7269163" cy="1143000"/>
          </a:xfrm>
          <a:noFill/>
        </p:spPr>
        <p:txBody>
          <a:bodyPr lIns="92075" tIns="46038" rIns="92075" bIns="46038"/>
          <a:lstStyle/>
          <a:p>
            <a:pPr eaLnBrk="1" hangingPunct="1"/>
            <a:r>
              <a:rPr lang="en-US" dirty="0" smtClean="0"/>
              <a:t>Financing Options</a:t>
            </a:r>
          </a:p>
        </p:txBody>
      </p:sp>
      <p:sp>
        <p:nvSpPr>
          <p:cNvPr id="205827" name="Rectangle 3"/>
          <p:cNvSpPr>
            <a:spLocks noGrp="1" noChangeArrowheads="1"/>
          </p:cNvSpPr>
          <p:nvPr>
            <p:ph idx="1"/>
          </p:nvPr>
        </p:nvSpPr>
        <p:spPr>
          <a:xfrm>
            <a:off x="457200" y="1447800"/>
            <a:ext cx="7315200" cy="5181600"/>
          </a:xfrm>
        </p:spPr>
        <p:txBody>
          <a:bodyPr lIns="92075" tIns="46038" rIns="92075" bIns="46038"/>
          <a:lstStyle/>
          <a:p>
            <a:pPr eaLnBrk="1" hangingPunct="1">
              <a:lnSpc>
                <a:spcPct val="125000"/>
              </a:lnSpc>
              <a:buClr>
                <a:schemeClr val="tx1"/>
              </a:buClr>
              <a:defRPr/>
            </a:pPr>
            <a:r>
              <a:rPr lang="en-US" sz="2800" u="sng" dirty="0" smtClean="0">
                <a:effectLst>
                  <a:outerShdw blurRad="38100" dist="38100" dir="2700000" algn="tl">
                    <a:srgbClr val="000000"/>
                  </a:outerShdw>
                </a:effectLst>
              </a:rPr>
              <a:t>Payment plans</a:t>
            </a:r>
            <a:r>
              <a:rPr lang="en-US" sz="2800" dirty="0" smtClean="0"/>
              <a:t> – interest free monthly installments</a:t>
            </a:r>
          </a:p>
          <a:p>
            <a:pPr eaLnBrk="1" hangingPunct="1">
              <a:lnSpc>
                <a:spcPct val="125000"/>
              </a:lnSpc>
              <a:buClr>
                <a:schemeClr val="tx1"/>
              </a:buClr>
              <a:defRPr/>
            </a:pPr>
            <a:r>
              <a:rPr lang="en-US" sz="2800" u="sng" dirty="0" smtClean="0">
                <a:effectLst>
                  <a:outerShdw blurRad="38100" dist="38100" dir="2700000" algn="tl">
                    <a:srgbClr val="000000"/>
                  </a:outerShdw>
                </a:effectLst>
              </a:rPr>
              <a:t>Alternative (non-federal) student loans</a:t>
            </a:r>
            <a:r>
              <a:rPr lang="en-US" sz="2800" dirty="0" smtClean="0"/>
              <a:t> – credit-worthy co-signer often required;  Interest rate variable or fixed</a:t>
            </a:r>
          </a:p>
        </p:txBody>
      </p:sp>
      <p:pic>
        <p:nvPicPr>
          <p:cNvPr id="41988" name="Picture 1160" descr="BS01580_"/>
          <p:cNvPicPr>
            <a:picLocks noChangeAspect="1" noChangeArrowheads="1"/>
          </p:cNvPicPr>
          <p:nvPr/>
        </p:nvPicPr>
        <p:blipFill>
          <a:blip r:embed="rId3" cstate="print"/>
          <a:srcRect/>
          <a:stretch>
            <a:fillRect/>
          </a:stretch>
        </p:blipFill>
        <p:spPr bwMode="auto">
          <a:xfrm>
            <a:off x="6400800" y="4953001"/>
            <a:ext cx="2286000" cy="13065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to-fill-out-fafsa.wmv">
            <a:hlinkClick r:id="" action="ppaction://media"/>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5"/>
          <a:stretch>
            <a:fillRect/>
          </a:stretch>
        </p:blipFill>
        <p:spPr>
          <a:xfrm>
            <a:off x="0" y="0"/>
            <a:ext cx="9144000" cy="6000750"/>
          </a:xfrm>
          <a:prstGeom prst="rect">
            <a:avLst/>
          </a:prstGeom>
        </p:spPr>
      </p:pic>
    </p:spTree>
    <p:extLst>
      <p:ext uri="{BB962C8B-B14F-4D97-AF65-F5344CB8AC3E}">
        <p14:creationId xmlns:p14="http://schemas.microsoft.com/office/powerpoint/2010/main" val="3901001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hangingPunct="1"/>
            <a:r>
              <a:rPr lang="en-US" dirty="0" smtClean="0"/>
              <a:t>Resources for Students</a:t>
            </a:r>
          </a:p>
        </p:txBody>
      </p:sp>
      <p:sp>
        <p:nvSpPr>
          <p:cNvPr id="43011" name="Rectangle 3"/>
          <p:cNvSpPr>
            <a:spLocks noGrp="1" noChangeArrowheads="1"/>
          </p:cNvSpPr>
          <p:nvPr>
            <p:ph idx="1"/>
          </p:nvPr>
        </p:nvSpPr>
        <p:spPr/>
        <p:txBody>
          <a:bodyPr>
            <a:normAutofit/>
          </a:bodyPr>
          <a:lstStyle/>
          <a:p>
            <a:pPr eaLnBrk="1" hangingPunct="1">
              <a:lnSpc>
                <a:spcPct val="90000"/>
              </a:lnSpc>
            </a:pPr>
            <a:r>
              <a:rPr lang="en-US" sz="2800" dirty="0" smtClean="0"/>
              <a:t>Institutional Financial Aid Offices</a:t>
            </a:r>
          </a:p>
          <a:p>
            <a:pPr eaLnBrk="1" hangingPunct="1">
              <a:lnSpc>
                <a:spcPct val="90000"/>
              </a:lnSpc>
            </a:pPr>
            <a:r>
              <a:rPr lang="en-US" sz="2800" dirty="0" smtClean="0"/>
              <a:t>PHEAA: (PA residents</a:t>
            </a:r>
          </a:p>
          <a:p>
            <a:pPr lvl="1" eaLnBrk="1" hangingPunct="1">
              <a:lnSpc>
                <a:spcPct val="90000"/>
              </a:lnSpc>
            </a:pPr>
            <a:r>
              <a:rPr lang="en-US" sz="2400" u="sng" dirty="0" smtClean="0"/>
              <a:t>www.pheaa.org </a:t>
            </a:r>
          </a:p>
          <a:p>
            <a:pPr lvl="1" eaLnBrk="1" hangingPunct="1">
              <a:lnSpc>
                <a:spcPct val="90000"/>
              </a:lnSpc>
            </a:pPr>
            <a:r>
              <a:rPr lang="en-US" sz="2400" dirty="0" smtClean="0"/>
              <a:t>1-800-692-7392</a:t>
            </a:r>
          </a:p>
          <a:p>
            <a:pPr eaLnBrk="1" hangingPunct="1">
              <a:lnSpc>
                <a:spcPct val="90000"/>
              </a:lnSpc>
            </a:pPr>
            <a:r>
              <a:rPr lang="en-US" sz="2800" dirty="0" smtClean="0"/>
              <a:t>U.S. Department of Education:</a:t>
            </a:r>
          </a:p>
          <a:p>
            <a:pPr lvl="1" eaLnBrk="1" hangingPunct="1">
              <a:lnSpc>
                <a:spcPct val="90000"/>
              </a:lnSpc>
            </a:pPr>
            <a:r>
              <a:rPr lang="en-US" sz="2400" u="sng" dirty="0" smtClean="0"/>
              <a:t>www.studentaid.ed.gov</a:t>
            </a:r>
            <a:r>
              <a:rPr lang="en-US" sz="2400" dirty="0" smtClean="0"/>
              <a:t> </a:t>
            </a:r>
          </a:p>
          <a:p>
            <a:pPr lvl="1" eaLnBrk="1" hangingPunct="1">
              <a:lnSpc>
                <a:spcPct val="90000"/>
              </a:lnSpc>
            </a:pPr>
            <a:r>
              <a:rPr lang="en-US" sz="2400" u="sng" dirty="0" smtClean="0">
                <a:hlinkClick r:id="rId3"/>
              </a:rPr>
              <a:t>www.federalstudentaid.ed.gov</a:t>
            </a:r>
            <a:endParaRPr lang="en-US" sz="2400" u="sng" dirty="0" smtClean="0"/>
          </a:p>
          <a:p>
            <a:pPr lvl="1" eaLnBrk="1" hangingPunct="1">
              <a:lnSpc>
                <a:spcPct val="90000"/>
              </a:lnSpc>
            </a:pPr>
            <a:r>
              <a:rPr lang="en-US" sz="2400" dirty="0" smtClean="0"/>
              <a:t>1-800-4FEDAID (1-800-433-3243)</a:t>
            </a:r>
          </a:p>
          <a:p>
            <a:pPr eaLnBrk="1" hangingPunct="1">
              <a:lnSpc>
                <a:spcPct val="90000"/>
              </a:lnSpc>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dirty="0" smtClean="0"/>
              <a:t>Questions?	 </a:t>
            </a:r>
          </a:p>
        </p:txBody>
      </p:sp>
      <p:sp>
        <p:nvSpPr>
          <p:cNvPr id="66563" name="Rectangle 3"/>
          <p:cNvSpPr>
            <a:spLocks noGrp="1" noChangeArrowheads="1"/>
          </p:cNvSpPr>
          <p:nvPr>
            <p:ph sz="half" idx="1"/>
          </p:nvPr>
        </p:nvSpPr>
        <p:spPr>
          <a:xfrm>
            <a:off x="1447800" y="1600200"/>
            <a:ext cx="5562600" cy="1447800"/>
          </a:xfrm>
        </p:spPr>
        <p:txBody>
          <a:bodyPr/>
          <a:lstStyle/>
          <a:p>
            <a:pPr eaLnBrk="1" hangingPunct="1">
              <a:buFontTx/>
              <a:buNone/>
            </a:pPr>
            <a:r>
              <a:rPr lang="en-US" sz="3200" dirty="0" smtClean="0"/>
              <a:t>	</a:t>
            </a:r>
            <a:endParaRPr lang="en-US" sz="4000" dirty="0" smtClean="0">
              <a:solidFill>
                <a:srgbClr val="FFFF66"/>
              </a:solidFill>
            </a:endParaRPr>
          </a:p>
        </p:txBody>
      </p:sp>
      <p:pic>
        <p:nvPicPr>
          <p:cNvPr id="66564" name="Picture 6" descr="BS00554_"/>
          <p:cNvPicPr>
            <a:picLocks noChangeAspect="1" noChangeArrowheads="1"/>
          </p:cNvPicPr>
          <p:nvPr/>
        </p:nvPicPr>
        <p:blipFill>
          <a:blip r:embed="rId3" cstate="print"/>
          <a:srcRect/>
          <a:stretch>
            <a:fillRect/>
          </a:stretch>
        </p:blipFill>
        <p:spPr bwMode="auto">
          <a:xfrm>
            <a:off x="4876800" y="1600200"/>
            <a:ext cx="2743200" cy="19208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62" name="Group 1036"/>
          <p:cNvGrpSpPr>
            <a:grpSpLocks/>
          </p:cNvGrpSpPr>
          <p:nvPr/>
        </p:nvGrpSpPr>
        <p:grpSpPr bwMode="auto">
          <a:xfrm>
            <a:off x="5871789" y="445295"/>
            <a:ext cx="2665412" cy="1439862"/>
            <a:chOff x="3987" y="551"/>
            <a:chExt cx="1679" cy="907"/>
          </a:xfrm>
        </p:grpSpPr>
        <p:grpSp>
          <p:nvGrpSpPr>
            <p:cNvPr id="45064" name="Group 1037"/>
            <p:cNvGrpSpPr>
              <a:grpSpLocks/>
            </p:cNvGrpSpPr>
            <p:nvPr/>
          </p:nvGrpSpPr>
          <p:grpSpPr bwMode="auto">
            <a:xfrm>
              <a:off x="4849" y="792"/>
              <a:ext cx="279" cy="252"/>
              <a:chOff x="4849" y="792"/>
              <a:chExt cx="279" cy="252"/>
            </a:xfrm>
          </p:grpSpPr>
          <p:sp>
            <p:nvSpPr>
              <p:cNvPr id="45103" name="Freeform 1038"/>
              <p:cNvSpPr>
                <a:spLocks/>
              </p:cNvSpPr>
              <p:nvPr/>
            </p:nvSpPr>
            <p:spPr bwMode="auto">
              <a:xfrm>
                <a:off x="4859" y="799"/>
                <a:ext cx="263" cy="238"/>
              </a:xfrm>
              <a:custGeom>
                <a:avLst/>
                <a:gdLst>
                  <a:gd name="T0" fmla="*/ 1 w 525"/>
                  <a:gd name="T1" fmla="*/ 3 h 476"/>
                  <a:gd name="T2" fmla="*/ 2 w 525"/>
                  <a:gd name="T3" fmla="*/ 2 h 476"/>
                  <a:gd name="T4" fmla="*/ 6 w 525"/>
                  <a:gd name="T5" fmla="*/ 1 h 476"/>
                  <a:gd name="T6" fmla="*/ 8 w 525"/>
                  <a:gd name="T7" fmla="*/ 0 h 476"/>
                  <a:gd name="T8" fmla="*/ 10 w 525"/>
                  <a:gd name="T9" fmla="*/ 1 h 476"/>
                  <a:gd name="T10" fmla="*/ 12 w 525"/>
                  <a:gd name="T11" fmla="*/ 3 h 476"/>
                  <a:gd name="T12" fmla="*/ 14 w 525"/>
                  <a:gd name="T13" fmla="*/ 4 h 476"/>
                  <a:gd name="T14" fmla="*/ 15 w 525"/>
                  <a:gd name="T15" fmla="*/ 5 h 476"/>
                  <a:gd name="T16" fmla="*/ 17 w 525"/>
                  <a:gd name="T17" fmla="*/ 5 h 476"/>
                  <a:gd name="T18" fmla="*/ 17 w 525"/>
                  <a:gd name="T19" fmla="*/ 6 h 476"/>
                  <a:gd name="T20" fmla="*/ 17 w 525"/>
                  <a:gd name="T21" fmla="*/ 7 h 476"/>
                  <a:gd name="T22" fmla="*/ 15 w 525"/>
                  <a:gd name="T23" fmla="*/ 7 h 476"/>
                  <a:gd name="T24" fmla="*/ 16 w 525"/>
                  <a:gd name="T25" fmla="*/ 10 h 476"/>
                  <a:gd name="T26" fmla="*/ 16 w 525"/>
                  <a:gd name="T27" fmla="*/ 10 h 476"/>
                  <a:gd name="T28" fmla="*/ 14 w 525"/>
                  <a:gd name="T29" fmla="*/ 11 h 476"/>
                  <a:gd name="T30" fmla="*/ 11 w 525"/>
                  <a:gd name="T31" fmla="*/ 13 h 476"/>
                  <a:gd name="T32" fmla="*/ 9 w 525"/>
                  <a:gd name="T33" fmla="*/ 14 h 476"/>
                  <a:gd name="T34" fmla="*/ 8 w 525"/>
                  <a:gd name="T35" fmla="*/ 15 h 476"/>
                  <a:gd name="T36" fmla="*/ 7 w 525"/>
                  <a:gd name="T37" fmla="*/ 15 h 476"/>
                  <a:gd name="T38" fmla="*/ 5 w 525"/>
                  <a:gd name="T39" fmla="*/ 12 h 476"/>
                  <a:gd name="T40" fmla="*/ 3 w 525"/>
                  <a:gd name="T41" fmla="*/ 11 h 476"/>
                  <a:gd name="T42" fmla="*/ 2 w 525"/>
                  <a:gd name="T43" fmla="*/ 9 h 476"/>
                  <a:gd name="T44" fmla="*/ 0 w 525"/>
                  <a:gd name="T45" fmla="*/ 7 h 476"/>
                  <a:gd name="T46" fmla="*/ 1 w 525"/>
                  <a:gd name="T47" fmla="*/ 7 h 476"/>
                  <a:gd name="T48" fmla="*/ 1 w 525"/>
                  <a:gd name="T49" fmla="*/ 7 h 476"/>
                  <a:gd name="T50" fmla="*/ 2 w 525"/>
                  <a:gd name="T51" fmla="*/ 5 h 476"/>
                  <a:gd name="T52" fmla="*/ 1 w 525"/>
                  <a:gd name="T53" fmla="*/ 4 h 476"/>
                  <a:gd name="T54" fmla="*/ 1 w 525"/>
                  <a:gd name="T55" fmla="*/ 3 h 4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5"/>
                  <a:gd name="T85" fmla="*/ 0 h 476"/>
                  <a:gd name="T86" fmla="*/ 525 w 525"/>
                  <a:gd name="T87" fmla="*/ 476 h 4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5" h="476">
                    <a:moveTo>
                      <a:pt x="25" y="87"/>
                    </a:moveTo>
                    <a:lnTo>
                      <a:pt x="58" y="59"/>
                    </a:lnTo>
                    <a:lnTo>
                      <a:pt x="182" y="19"/>
                    </a:lnTo>
                    <a:lnTo>
                      <a:pt x="248" y="0"/>
                    </a:lnTo>
                    <a:lnTo>
                      <a:pt x="294" y="30"/>
                    </a:lnTo>
                    <a:lnTo>
                      <a:pt x="361" y="87"/>
                    </a:lnTo>
                    <a:lnTo>
                      <a:pt x="418" y="122"/>
                    </a:lnTo>
                    <a:lnTo>
                      <a:pt x="477" y="146"/>
                    </a:lnTo>
                    <a:lnTo>
                      <a:pt x="522" y="160"/>
                    </a:lnTo>
                    <a:lnTo>
                      <a:pt x="525" y="188"/>
                    </a:lnTo>
                    <a:lnTo>
                      <a:pt x="522" y="209"/>
                    </a:lnTo>
                    <a:lnTo>
                      <a:pt x="480" y="240"/>
                    </a:lnTo>
                    <a:lnTo>
                      <a:pt x="496" y="295"/>
                    </a:lnTo>
                    <a:lnTo>
                      <a:pt x="487" y="316"/>
                    </a:lnTo>
                    <a:lnTo>
                      <a:pt x="422" y="352"/>
                    </a:lnTo>
                    <a:lnTo>
                      <a:pt x="348" y="402"/>
                    </a:lnTo>
                    <a:lnTo>
                      <a:pt x="279" y="438"/>
                    </a:lnTo>
                    <a:lnTo>
                      <a:pt x="227" y="476"/>
                    </a:lnTo>
                    <a:lnTo>
                      <a:pt x="210" y="470"/>
                    </a:lnTo>
                    <a:lnTo>
                      <a:pt x="134" y="379"/>
                    </a:lnTo>
                    <a:lnTo>
                      <a:pt x="79" y="324"/>
                    </a:lnTo>
                    <a:lnTo>
                      <a:pt x="34" y="287"/>
                    </a:lnTo>
                    <a:lnTo>
                      <a:pt x="0" y="253"/>
                    </a:lnTo>
                    <a:lnTo>
                      <a:pt x="3" y="223"/>
                    </a:lnTo>
                    <a:lnTo>
                      <a:pt x="25" y="200"/>
                    </a:lnTo>
                    <a:lnTo>
                      <a:pt x="55" y="160"/>
                    </a:lnTo>
                    <a:lnTo>
                      <a:pt x="25" y="110"/>
                    </a:lnTo>
                    <a:lnTo>
                      <a:pt x="25" y="87"/>
                    </a:lnTo>
                    <a:close/>
                  </a:path>
                </a:pathLst>
              </a:custGeom>
              <a:solidFill>
                <a:srgbClr val="FFFFFF"/>
              </a:solidFill>
              <a:ln w="9525">
                <a:noFill/>
                <a:round/>
                <a:headEnd/>
                <a:tailEnd/>
              </a:ln>
            </p:spPr>
            <p:txBody>
              <a:bodyPr/>
              <a:lstStyle/>
              <a:p>
                <a:endParaRPr lang="en-US" dirty="0"/>
              </a:p>
            </p:txBody>
          </p:sp>
          <p:sp>
            <p:nvSpPr>
              <p:cNvPr id="45104" name="Freeform 1039"/>
              <p:cNvSpPr>
                <a:spLocks/>
              </p:cNvSpPr>
              <p:nvPr/>
            </p:nvSpPr>
            <p:spPr bwMode="auto">
              <a:xfrm>
                <a:off x="4849" y="792"/>
                <a:ext cx="279" cy="252"/>
              </a:xfrm>
              <a:custGeom>
                <a:avLst/>
                <a:gdLst>
                  <a:gd name="T0" fmla="*/ 5 w 558"/>
                  <a:gd name="T1" fmla="*/ 2 h 503"/>
                  <a:gd name="T2" fmla="*/ 9 w 558"/>
                  <a:gd name="T3" fmla="*/ 2 h 503"/>
                  <a:gd name="T4" fmla="*/ 11 w 558"/>
                  <a:gd name="T5" fmla="*/ 4 h 503"/>
                  <a:gd name="T6" fmla="*/ 15 w 558"/>
                  <a:gd name="T7" fmla="*/ 6 h 503"/>
                  <a:gd name="T8" fmla="*/ 17 w 558"/>
                  <a:gd name="T9" fmla="*/ 7 h 503"/>
                  <a:gd name="T10" fmla="*/ 12 w 558"/>
                  <a:gd name="T11" fmla="*/ 10 h 503"/>
                  <a:gd name="T12" fmla="*/ 9 w 558"/>
                  <a:gd name="T13" fmla="*/ 12 h 503"/>
                  <a:gd name="T14" fmla="*/ 6 w 558"/>
                  <a:gd name="T15" fmla="*/ 9 h 503"/>
                  <a:gd name="T16" fmla="*/ 2 w 558"/>
                  <a:gd name="T17" fmla="*/ 5 h 503"/>
                  <a:gd name="T18" fmla="*/ 1 w 558"/>
                  <a:gd name="T19" fmla="*/ 3 h 503"/>
                  <a:gd name="T20" fmla="*/ 1 w 558"/>
                  <a:gd name="T21" fmla="*/ 4 h 503"/>
                  <a:gd name="T22" fmla="*/ 3 w 558"/>
                  <a:gd name="T23" fmla="*/ 8 h 503"/>
                  <a:gd name="T24" fmla="*/ 7 w 558"/>
                  <a:gd name="T25" fmla="*/ 12 h 503"/>
                  <a:gd name="T26" fmla="*/ 9 w 558"/>
                  <a:gd name="T27" fmla="*/ 12 h 503"/>
                  <a:gd name="T28" fmla="*/ 14 w 558"/>
                  <a:gd name="T29" fmla="*/ 9 h 503"/>
                  <a:gd name="T30" fmla="*/ 15 w 558"/>
                  <a:gd name="T31" fmla="*/ 10 h 503"/>
                  <a:gd name="T32" fmla="*/ 10 w 558"/>
                  <a:gd name="T33" fmla="*/ 13 h 503"/>
                  <a:gd name="T34" fmla="*/ 7 w 558"/>
                  <a:gd name="T35" fmla="*/ 15 h 503"/>
                  <a:gd name="T36" fmla="*/ 5 w 558"/>
                  <a:gd name="T37" fmla="*/ 12 h 503"/>
                  <a:gd name="T38" fmla="*/ 1 w 558"/>
                  <a:gd name="T39" fmla="*/ 9 h 503"/>
                  <a:gd name="T40" fmla="*/ 1 w 558"/>
                  <a:gd name="T41" fmla="*/ 8 h 503"/>
                  <a:gd name="T42" fmla="*/ 1 w 558"/>
                  <a:gd name="T43" fmla="*/ 7 h 503"/>
                  <a:gd name="T44" fmla="*/ 0 w 558"/>
                  <a:gd name="T45" fmla="*/ 8 h 503"/>
                  <a:gd name="T46" fmla="*/ 1 w 558"/>
                  <a:gd name="T47" fmla="*/ 10 h 503"/>
                  <a:gd name="T48" fmla="*/ 5 w 558"/>
                  <a:gd name="T49" fmla="*/ 14 h 503"/>
                  <a:gd name="T50" fmla="*/ 9 w 558"/>
                  <a:gd name="T51" fmla="*/ 16 h 503"/>
                  <a:gd name="T52" fmla="*/ 11 w 558"/>
                  <a:gd name="T53" fmla="*/ 13 h 503"/>
                  <a:gd name="T54" fmla="*/ 15 w 558"/>
                  <a:gd name="T55" fmla="*/ 11 h 503"/>
                  <a:gd name="T56" fmla="*/ 17 w 558"/>
                  <a:gd name="T57" fmla="*/ 9 h 503"/>
                  <a:gd name="T58" fmla="*/ 17 w 558"/>
                  <a:gd name="T59" fmla="*/ 8 h 503"/>
                  <a:gd name="T60" fmla="*/ 17 w 558"/>
                  <a:gd name="T61" fmla="*/ 6 h 503"/>
                  <a:gd name="T62" fmla="*/ 15 w 558"/>
                  <a:gd name="T63" fmla="*/ 5 h 503"/>
                  <a:gd name="T64" fmla="*/ 11 w 558"/>
                  <a:gd name="T65" fmla="*/ 3 h 503"/>
                  <a:gd name="T66" fmla="*/ 9 w 558"/>
                  <a:gd name="T67" fmla="*/ 1 h 503"/>
                  <a:gd name="T68" fmla="*/ 7 w 558"/>
                  <a:gd name="T69" fmla="*/ 1 h 503"/>
                  <a:gd name="T70" fmla="*/ 3 w 558"/>
                  <a:gd name="T71" fmla="*/ 2 h 503"/>
                  <a:gd name="T72" fmla="*/ 2 w 558"/>
                  <a:gd name="T73" fmla="*/ 3 h 5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8"/>
                  <a:gd name="T112" fmla="*/ 0 h 503"/>
                  <a:gd name="T113" fmla="*/ 558 w 558"/>
                  <a:gd name="T114" fmla="*/ 503 h 5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8" h="503">
                    <a:moveTo>
                      <a:pt x="79" y="90"/>
                    </a:moveTo>
                    <a:lnTo>
                      <a:pt x="169" y="54"/>
                    </a:lnTo>
                    <a:lnTo>
                      <a:pt x="245" y="31"/>
                    </a:lnTo>
                    <a:lnTo>
                      <a:pt x="279" y="33"/>
                    </a:lnTo>
                    <a:lnTo>
                      <a:pt x="310" y="56"/>
                    </a:lnTo>
                    <a:lnTo>
                      <a:pt x="369" y="105"/>
                    </a:lnTo>
                    <a:lnTo>
                      <a:pt x="439" y="151"/>
                    </a:lnTo>
                    <a:lnTo>
                      <a:pt x="508" y="174"/>
                    </a:lnTo>
                    <a:lnTo>
                      <a:pt x="527" y="183"/>
                    </a:lnTo>
                    <a:lnTo>
                      <a:pt x="534" y="214"/>
                    </a:lnTo>
                    <a:lnTo>
                      <a:pt x="472" y="246"/>
                    </a:lnTo>
                    <a:lnTo>
                      <a:pt x="395" y="290"/>
                    </a:lnTo>
                    <a:lnTo>
                      <a:pt x="327" y="338"/>
                    </a:lnTo>
                    <a:lnTo>
                      <a:pt x="279" y="357"/>
                    </a:lnTo>
                    <a:lnTo>
                      <a:pt x="245" y="341"/>
                    </a:lnTo>
                    <a:lnTo>
                      <a:pt x="196" y="286"/>
                    </a:lnTo>
                    <a:lnTo>
                      <a:pt x="127" y="214"/>
                    </a:lnTo>
                    <a:lnTo>
                      <a:pt x="83" y="151"/>
                    </a:lnTo>
                    <a:lnTo>
                      <a:pt x="67" y="113"/>
                    </a:lnTo>
                    <a:lnTo>
                      <a:pt x="59" y="96"/>
                    </a:lnTo>
                    <a:lnTo>
                      <a:pt x="38" y="99"/>
                    </a:lnTo>
                    <a:lnTo>
                      <a:pt x="26" y="118"/>
                    </a:lnTo>
                    <a:lnTo>
                      <a:pt x="52" y="158"/>
                    </a:lnTo>
                    <a:lnTo>
                      <a:pt x="114" y="237"/>
                    </a:lnTo>
                    <a:lnTo>
                      <a:pt x="177" y="305"/>
                    </a:lnTo>
                    <a:lnTo>
                      <a:pt x="238" y="376"/>
                    </a:lnTo>
                    <a:lnTo>
                      <a:pt x="279" y="389"/>
                    </a:lnTo>
                    <a:lnTo>
                      <a:pt x="319" y="374"/>
                    </a:lnTo>
                    <a:lnTo>
                      <a:pt x="393" y="330"/>
                    </a:lnTo>
                    <a:lnTo>
                      <a:pt x="460" y="288"/>
                    </a:lnTo>
                    <a:lnTo>
                      <a:pt x="493" y="267"/>
                    </a:lnTo>
                    <a:lnTo>
                      <a:pt x="501" y="311"/>
                    </a:lnTo>
                    <a:lnTo>
                      <a:pt x="427" y="360"/>
                    </a:lnTo>
                    <a:lnTo>
                      <a:pt x="331" y="416"/>
                    </a:lnTo>
                    <a:lnTo>
                      <a:pt x="270" y="461"/>
                    </a:lnTo>
                    <a:lnTo>
                      <a:pt x="250" y="471"/>
                    </a:lnTo>
                    <a:lnTo>
                      <a:pt x="231" y="454"/>
                    </a:lnTo>
                    <a:lnTo>
                      <a:pt x="162" y="383"/>
                    </a:lnTo>
                    <a:lnTo>
                      <a:pt x="88" y="315"/>
                    </a:lnTo>
                    <a:lnTo>
                      <a:pt x="53" y="286"/>
                    </a:lnTo>
                    <a:lnTo>
                      <a:pt x="33" y="259"/>
                    </a:lnTo>
                    <a:lnTo>
                      <a:pt x="50" y="233"/>
                    </a:lnTo>
                    <a:lnTo>
                      <a:pt x="76" y="214"/>
                    </a:lnTo>
                    <a:lnTo>
                      <a:pt x="52" y="202"/>
                    </a:lnTo>
                    <a:lnTo>
                      <a:pt x="14" y="223"/>
                    </a:lnTo>
                    <a:lnTo>
                      <a:pt x="0" y="254"/>
                    </a:lnTo>
                    <a:lnTo>
                      <a:pt x="10" y="278"/>
                    </a:lnTo>
                    <a:lnTo>
                      <a:pt x="52" y="309"/>
                    </a:lnTo>
                    <a:lnTo>
                      <a:pt x="126" y="376"/>
                    </a:lnTo>
                    <a:lnTo>
                      <a:pt x="183" y="437"/>
                    </a:lnTo>
                    <a:lnTo>
                      <a:pt x="229" y="494"/>
                    </a:lnTo>
                    <a:lnTo>
                      <a:pt x="258" y="503"/>
                    </a:lnTo>
                    <a:lnTo>
                      <a:pt x="298" y="465"/>
                    </a:lnTo>
                    <a:lnTo>
                      <a:pt x="381" y="416"/>
                    </a:lnTo>
                    <a:lnTo>
                      <a:pt x="465" y="376"/>
                    </a:lnTo>
                    <a:lnTo>
                      <a:pt x="508" y="343"/>
                    </a:lnTo>
                    <a:lnTo>
                      <a:pt x="520" y="320"/>
                    </a:lnTo>
                    <a:lnTo>
                      <a:pt x="520" y="282"/>
                    </a:lnTo>
                    <a:lnTo>
                      <a:pt x="517" y="254"/>
                    </a:lnTo>
                    <a:lnTo>
                      <a:pt x="550" y="229"/>
                    </a:lnTo>
                    <a:lnTo>
                      <a:pt x="558" y="208"/>
                    </a:lnTo>
                    <a:lnTo>
                      <a:pt x="558" y="179"/>
                    </a:lnTo>
                    <a:lnTo>
                      <a:pt x="546" y="158"/>
                    </a:lnTo>
                    <a:lnTo>
                      <a:pt x="489" y="145"/>
                    </a:lnTo>
                    <a:lnTo>
                      <a:pt x="424" y="115"/>
                    </a:lnTo>
                    <a:lnTo>
                      <a:pt x="374" y="82"/>
                    </a:lnTo>
                    <a:lnTo>
                      <a:pt x="324" y="40"/>
                    </a:lnTo>
                    <a:lnTo>
                      <a:pt x="283" y="4"/>
                    </a:lnTo>
                    <a:lnTo>
                      <a:pt x="260" y="0"/>
                    </a:lnTo>
                    <a:lnTo>
                      <a:pt x="229" y="18"/>
                    </a:lnTo>
                    <a:lnTo>
                      <a:pt x="171" y="35"/>
                    </a:lnTo>
                    <a:lnTo>
                      <a:pt x="100" y="59"/>
                    </a:lnTo>
                    <a:lnTo>
                      <a:pt x="64" y="73"/>
                    </a:lnTo>
                    <a:lnTo>
                      <a:pt x="79" y="90"/>
                    </a:lnTo>
                    <a:close/>
                  </a:path>
                </a:pathLst>
              </a:custGeom>
              <a:solidFill>
                <a:srgbClr val="000000"/>
              </a:solidFill>
              <a:ln w="9525">
                <a:noFill/>
                <a:round/>
                <a:headEnd/>
                <a:tailEnd/>
              </a:ln>
            </p:spPr>
            <p:txBody>
              <a:bodyPr/>
              <a:lstStyle/>
              <a:p>
                <a:endParaRPr lang="en-US" dirty="0"/>
              </a:p>
            </p:txBody>
          </p:sp>
        </p:grpSp>
        <p:grpSp>
          <p:nvGrpSpPr>
            <p:cNvPr id="45065" name="Group 1040"/>
            <p:cNvGrpSpPr>
              <a:grpSpLocks/>
            </p:cNvGrpSpPr>
            <p:nvPr/>
          </p:nvGrpSpPr>
          <p:grpSpPr bwMode="auto">
            <a:xfrm>
              <a:off x="5250" y="601"/>
              <a:ext cx="302" cy="213"/>
              <a:chOff x="5250" y="601"/>
              <a:chExt cx="302" cy="213"/>
            </a:xfrm>
          </p:grpSpPr>
          <p:sp>
            <p:nvSpPr>
              <p:cNvPr id="45101" name="Freeform 1041"/>
              <p:cNvSpPr>
                <a:spLocks/>
              </p:cNvSpPr>
              <p:nvPr/>
            </p:nvSpPr>
            <p:spPr bwMode="auto">
              <a:xfrm>
                <a:off x="5250" y="606"/>
                <a:ext cx="295" cy="204"/>
              </a:xfrm>
              <a:custGeom>
                <a:avLst/>
                <a:gdLst>
                  <a:gd name="T0" fmla="*/ 2 w 589"/>
                  <a:gd name="T1" fmla="*/ 0 h 410"/>
                  <a:gd name="T2" fmla="*/ 5 w 589"/>
                  <a:gd name="T3" fmla="*/ 0 h 410"/>
                  <a:gd name="T4" fmla="*/ 8 w 589"/>
                  <a:gd name="T5" fmla="*/ 0 h 410"/>
                  <a:gd name="T6" fmla="*/ 11 w 589"/>
                  <a:gd name="T7" fmla="*/ 0 h 410"/>
                  <a:gd name="T8" fmla="*/ 15 w 589"/>
                  <a:gd name="T9" fmla="*/ 0 h 410"/>
                  <a:gd name="T10" fmla="*/ 17 w 589"/>
                  <a:gd name="T11" fmla="*/ 0 h 410"/>
                  <a:gd name="T12" fmla="*/ 19 w 589"/>
                  <a:gd name="T13" fmla="*/ 1 h 410"/>
                  <a:gd name="T14" fmla="*/ 19 w 589"/>
                  <a:gd name="T15" fmla="*/ 3 h 410"/>
                  <a:gd name="T16" fmla="*/ 19 w 589"/>
                  <a:gd name="T17" fmla="*/ 5 h 410"/>
                  <a:gd name="T18" fmla="*/ 18 w 589"/>
                  <a:gd name="T19" fmla="*/ 7 h 410"/>
                  <a:gd name="T20" fmla="*/ 18 w 589"/>
                  <a:gd name="T21" fmla="*/ 8 h 410"/>
                  <a:gd name="T22" fmla="*/ 18 w 589"/>
                  <a:gd name="T23" fmla="*/ 9 h 410"/>
                  <a:gd name="T24" fmla="*/ 14 w 589"/>
                  <a:gd name="T25" fmla="*/ 9 h 410"/>
                  <a:gd name="T26" fmla="*/ 10 w 589"/>
                  <a:gd name="T27" fmla="*/ 11 h 410"/>
                  <a:gd name="T28" fmla="*/ 7 w 589"/>
                  <a:gd name="T29" fmla="*/ 12 h 410"/>
                  <a:gd name="T30" fmla="*/ 4 w 589"/>
                  <a:gd name="T31" fmla="*/ 11 h 410"/>
                  <a:gd name="T32" fmla="*/ 3 w 589"/>
                  <a:gd name="T33" fmla="*/ 9 h 410"/>
                  <a:gd name="T34" fmla="*/ 2 w 589"/>
                  <a:gd name="T35" fmla="*/ 9 h 410"/>
                  <a:gd name="T36" fmla="*/ 1 w 589"/>
                  <a:gd name="T37" fmla="*/ 8 h 410"/>
                  <a:gd name="T38" fmla="*/ 0 w 589"/>
                  <a:gd name="T39" fmla="*/ 3 h 410"/>
                  <a:gd name="T40" fmla="*/ 1 w 589"/>
                  <a:gd name="T41" fmla="*/ 1 h 410"/>
                  <a:gd name="T42" fmla="*/ 2 w 589"/>
                  <a:gd name="T43" fmla="*/ 0 h 4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9"/>
                  <a:gd name="T67" fmla="*/ 0 h 410"/>
                  <a:gd name="T68" fmla="*/ 589 w 589"/>
                  <a:gd name="T69" fmla="*/ 410 h 4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9" h="410">
                    <a:moveTo>
                      <a:pt x="53" y="27"/>
                    </a:moveTo>
                    <a:lnTo>
                      <a:pt x="157" y="17"/>
                    </a:lnTo>
                    <a:lnTo>
                      <a:pt x="238" y="10"/>
                    </a:lnTo>
                    <a:lnTo>
                      <a:pt x="346" y="0"/>
                    </a:lnTo>
                    <a:lnTo>
                      <a:pt x="475" y="4"/>
                    </a:lnTo>
                    <a:lnTo>
                      <a:pt x="524" y="4"/>
                    </a:lnTo>
                    <a:lnTo>
                      <a:pt x="589" y="59"/>
                    </a:lnTo>
                    <a:lnTo>
                      <a:pt x="577" y="109"/>
                    </a:lnTo>
                    <a:lnTo>
                      <a:pt x="586" y="173"/>
                    </a:lnTo>
                    <a:lnTo>
                      <a:pt x="556" y="232"/>
                    </a:lnTo>
                    <a:lnTo>
                      <a:pt x="570" y="276"/>
                    </a:lnTo>
                    <a:lnTo>
                      <a:pt x="565" y="320"/>
                    </a:lnTo>
                    <a:lnTo>
                      <a:pt x="420" y="316"/>
                    </a:lnTo>
                    <a:lnTo>
                      <a:pt x="320" y="358"/>
                    </a:lnTo>
                    <a:lnTo>
                      <a:pt x="195" y="410"/>
                    </a:lnTo>
                    <a:lnTo>
                      <a:pt x="127" y="366"/>
                    </a:lnTo>
                    <a:lnTo>
                      <a:pt x="86" y="320"/>
                    </a:lnTo>
                    <a:lnTo>
                      <a:pt x="40" y="299"/>
                    </a:lnTo>
                    <a:lnTo>
                      <a:pt x="24" y="271"/>
                    </a:lnTo>
                    <a:lnTo>
                      <a:pt x="0" y="124"/>
                    </a:lnTo>
                    <a:lnTo>
                      <a:pt x="17" y="59"/>
                    </a:lnTo>
                    <a:lnTo>
                      <a:pt x="53" y="27"/>
                    </a:lnTo>
                    <a:close/>
                  </a:path>
                </a:pathLst>
              </a:custGeom>
              <a:solidFill>
                <a:srgbClr val="FFFFFF"/>
              </a:solidFill>
              <a:ln w="9525">
                <a:noFill/>
                <a:round/>
                <a:headEnd/>
                <a:tailEnd/>
              </a:ln>
            </p:spPr>
            <p:txBody>
              <a:bodyPr/>
              <a:lstStyle/>
              <a:p>
                <a:endParaRPr lang="en-US" dirty="0"/>
              </a:p>
            </p:txBody>
          </p:sp>
          <p:sp>
            <p:nvSpPr>
              <p:cNvPr id="45102" name="Freeform 1042"/>
              <p:cNvSpPr>
                <a:spLocks/>
              </p:cNvSpPr>
              <p:nvPr/>
            </p:nvSpPr>
            <p:spPr bwMode="auto">
              <a:xfrm>
                <a:off x="5269" y="601"/>
                <a:ext cx="283" cy="213"/>
              </a:xfrm>
              <a:custGeom>
                <a:avLst/>
                <a:gdLst>
                  <a:gd name="T0" fmla="*/ 4 w 567"/>
                  <a:gd name="T1" fmla="*/ 11 h 426"/>
                  <a:gd name="T2" fmla="*/ 4 w 567"/>
                  <a:gd name="T3" fmla="*/ 9 h 426"/>
                  <a:gd name="T4" fmla="*/ 4 w 567"/>
                  <a:gd name="T5" fmla="*/ 7 h 426"/>
                  <a:gd name="T6" fmla="*/ 3 w 567"/>
                  <a:gd name="T7" fmla="*/ 6 h 426"/>
                  <a:gd name="T8" fmla="*/ 0 w 567"/>
                  <a:gd name="T9" fmla="*/ 3 h 426"/>
                  <a:gd name="T10" fmla="*/ 0 w 567"/>
                  <a:gd name="T11" fmla="*/ 2 h 426"/>
                  <a:gd name="T12" fmla="*/ 7 w 567"/>
                  <a:gd name="T13" fmla="*/ 1 h 426"/>
                  <a:gd name="T14" fmla="*/ 15 w 567"/>
                  <a:gd name="T15" fmla="*/ 1 h 426"/>
                  <a:gd name="T16" fmla="*/ 17 w 567"/>
                  <a:gd name="T17" fmla="*/ 3 h 426"/>
                  <a:gd name="T18" fmla="*/ 17 w 567"/>
                  <a:gd name="T19" fmla="*/ 3 h 426"/>
                  <a:gd name="T20" fmla="*/ 17 w 567"/>
                  <a:gd name="T21" fmla="*/ 6 h 426"/>
                  <a:gd name="T22" fmla="*/ 16 w 567"/>
                  <a:gd name="T23" fmla="*/ 7 h 426"/>
                  <a:gd name="T24" fmla="*/ 17 w 567"/>
                  <a:gd name="T25" fmla="*/ 10 h 426"/>
                  <a:gd name="T26" fmla="*/ 15 w 567"/>
                  <a:gd name="T27" fmla="*/ 11 h 426"/>
                  <a:gd name="T28" fmla="*/ 10 w 567"/>
                  <a:gd name="T29" fmla="*/ 11 h 426"/>
                  <a:gd name="T30" fmla="*/ 5 w 567"/>
                  <a:gd name="T31" fmla="*/ 13 h 426"/>
                  <a:gd name="T32" fmla="*/ 3 w 567"/>
                  <a:gd name="T33" fmla="*/ 13 h 426"/>
                  <a:gd name="T34" fmla="*/ 0 w 567"/>
                  <a:gd name="T35" fmla="*/ 10 h 426"/>
                  <a:gd name="T36" fmla="*/ 1 w 567"/>
                  <a:gd name="T37" fmla="*/ 10 h 426"/>
                  <a:gd name="T38" fmla="*/ 4 w 567"/>
                  <a:gd name="T39" fmla="*/ 13 h 426"/>
                  <a:gd name="T40" fmla="*/ 7 w 567"/>
                  <a:gd name="T41" fmla="*/ 12 h 426"/>
                  <a:gd name="T42" fmla="*/ 11 w 567"/>
                  <a:gd name="T43" fmla="*/ 10 h 426"/>
                  <a:gd name="T44" fmla="*/ 14 w 567"/>
                  <a:gd name="T45" fmla="*/ 10 h 426"/>
                  <a:gd name="T46" fmla="*/ 16 w 567"/>
                  <a:gd name="T47" fmla="*/ 10 h 426"/>
                  <a:gd name="T48" fmla="*/ 15 w 567"/>
                  <a:gd name="T49" fmla="*/ 7 h 426"/>
                  <a:gd name="T50" fmla="*/ 16 w 567"/>
                  <a:gd name="T51" fmla="*/ 7 h 426"/>
                  <a:gd name="T52" fmla="*/ 16 w 567"/>
                  <a:gd name="T53" fmla="*/ 3 h 426"/>
                  <a:gd name="T54" fmla="*/ 16 w 567"/>
                  <a:gd name="T55" fmla="*/ 3 h 426"/>
                  <a:gd name="T56" fmla="*/ 12 w 567"/>
                  <a:gd name="T57" fmla="*/ 3 h 426"/>
                  <a:gd name="T58" fmla="*/ 4 w 567"/>
                  <a:gd name="T59" fmla="*/ 5 h 426"/>
                  <a:gd name="T60" fmla="*/ 4 w 567"/>
                  <a:gd name="T61" fmla="*/ 5 h 426"/>
                  <a:gd name="T62" fmla="*/ 11 w 567"/>
                  <a:gd name="T63" fmla="*/ 3 h 426"/>
                  <a:gd name="T64" fmla="*/ 15 w 567"/>
                  <a:gd name="T65" fmla="*/ 2 h 426"/>
                  <a:gd name="T66" fmla="*/ 14 w 567"/>
                  <a:gd name="T67" fmla="*/ 1 h 426"/>
                  <a:gd name="T68" fmla="*/ 9 w 567"/>
                  <a:gd name="T69" fmla="*/ 1 h 426"/>
                  <a:gd name="T70" fmla="*/ 3 w 567"/>
                  <a:gd name="T71" fmla="*/ 2 h 426"/>
                  <a:gd name="T72" fmla="*/ 1 w 567"/>
                  <a:gd name="T73" fmla="*/ 3 h 426"/>
                  <a:gd name="T74" fmla="*/ 4 w 567"/>
                  <a:gd name="T75" fmla="*/ 5 h 426"/>
                  <a:gd name="T76" fmla="*/ 4 w 567"/>
                  <a:gd name="T77" fmla="*/ 7 h 426"/>
                  <a:gd name="T78" fmla="*/ 5 w 567"/>
                  <a:gd name="T79" fmla="*/ 10 h 426"/>
                  <a:gd name="T80" fmla="*/ 5 w 567"/>
                  <a:gd name="T81" fmla="*/ 12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7"/>
                  <a:gd name="T124" fmla="*/ 0 h 426"/>
                  <a:gd name="T125" fmla="*/ 567 w 567"/>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7" h="426">
                    <a:moveTo>
                      <a:pt x="143" y="367"/>
                    </a:moveTo>
                    <a:lnTo>
                      <a:pt x="128" y="335"/>
                    </a:lnTo>
                    <a:lnTo>
                      <a:pt x="128" y="302"/>
                    </a:lnTo>
                    <a:lnTo>
                      <a:pt x="140" y="283"/>
                    </a:lnTo>
                    <a:lnTo>
                      <a:pt x="148" y="264"/>
                    </a:lnTo>
                    <a:lnTo>
                      <a:pt x="145" y="243"/>
                    </a:lnTo>
                    <a:lnTo>
                      <a:pt x="124" y="211"/>
                    </a:lnTo>
                    <a:lnTo>
                      <a:pt x="119" y="184"/>
                    </a:lnTo>
                    <a:lnTo>
                      <a:pt x="100" y="160"/>
                    </a:lnTo>
                    <a:lnTo>
                      <a:pt x="31" y="99"/>
                    </a:lnTo>
                    <a:lnTo>
                      <a:pt x="12" y="81"/>
                    </a:lnTo>
                    <a:lnTo>
                      <a:pt x="29" y="49"/>
                    </a:lnTo>
                    <a:lnTo>
                      <a:pt x="31" y="20"/>
                    </a:lnTo>
                    <a:lnTo>
                      <a:pt x="236" y="3"/>
                    </a:lnTo>
                    <a:lnTo>
                      <a:pt x="414" y="0"/>
                    </a:lnTo>
                    <a:lnTo>
                      <a:pt x="488" y="3"/>
                    </a:lnTo>
                    <a:lnTo>
                      <a:pt x="550" y="55"/>
                    </a:lnTo>
                    <a:lnTo>
                      <a:pt x="567" y="76"/>
                    </a:lnTo>
                    <a:lnTo>
                      <a:pt x="557" y="104"/>
                    </a:lnTo>
                    <a:lnTo>
                      <a:pt x="546" y="120"/>
                    </a:lnTo>
                    <a:lnTo>
                      <a:pt x="550" y="150"/>
                    </a:lnTo>
                    <a:lnTo>
                      <a:pt x="557" y="186"/>
                    </a:lnTo>
                    <a:lnTo>
                      <a:pt x="538" y="215"/>
                    </a:lnTo>
                    <a:lnTo>
                      <a:pt x="529" y="241"/>
                    </a:lnTo>
                    <a:lnTo>
                      <a:pt x="545" y="276"/>
                    </a:lnTo>
                    <a:lnTo>
                      <a:pt x="545" y="312"/>
                    </a:lnTo>
                    <a:lnTo>
                      <a:pt x="534" y="340"/>
                    </a:lnTo>
                    <a:lnTo>
                      <a:pt x="493" y="340"/>
                    </a:lnTo>
                    <a:lnTo>
                      <a:pt x="414" y="335"/>
                    </a:lnTo>
                    <a:lnTo>
                      <a:pt x="343" y="348"/>
                    </a:lnTo>
                    <a:lnTo>
                      <a:pt x="248" y="390"/>
                    </a:lnTo>
                    <a:lnTo>
                      <a:pt x="169" y="426"/>
                    </a:lnTo>
                    <a:lnTo>
                      <a:pt x="145" y="426"/>
                    </a:lnTo>
                    <a:lnTo>
                      <a:pt x="102" y="398"/>
                    </a:lnTo>
                    <a:lnTo>
                      <a:pt x="45" y="340"/>
                    </a:lnTo>
                    <a:lnTo>
                      <a:pt x="7" y="320"/>
                    </a:lnTo>
                    <a:lnTo>
                      <a:pt x="0" y="289"/>
                    </a:lnTo>
                    <a:lnTo>
                      <a:pt x="54" y="312"/>
                    </a:lnTo>
                    <a:lnTo>
                      <a:pt x="103" y="361"/>
                    </a:lnTo>
                    <a:lnTo>
                      <a:pt x="152" y="396"/>
                    </a:lnTo>
                    <a:lnTo>
                      <a:pt x="169" y="398"/>
                    </a:lnTo>
                    <a:lnTo>
                      <a:pt x="228" y="377"/>
                    </a:lnTo>
                    <a:lnTo>
                      <a:pt x="307" y="340"/>
                    </a:lnTo>
                    <a:lnTo>
                      <a:pt x="364" y="318"/>
                    </a:lnTo>
                    <a:lnTo>
                      <a:pt x="405" y="312"/>
                    </a:lnTo>
                    <a:lnTo>
                      <a:pt x="452" y="308"/>
                    </a:lnTo>
                    <a:lnTo>
                      <a:pt x="515" y="316"/>
                    </a:lnTo>
                    <a:lnTo>
                      <a:pt x="522" y="297"/>
                    </a:lnTo>
                    <a:lnTo>
                      <a:pt x="517" y="266"/>
                    </a:lnTo>
                    <a:lnTo>
                      <a:pt x="505" y="247"/>
                    </a:lnTo>
                    <a:lnTo>
                      <a:pt x="508" y="228"/>
                    </a:lnTo>
                    <a:lnTo>
                      <a:pt x="522" y="196"/>
                    </a:lnTo>
                    <a:lnTo>
                      <a:pt x="536" y="169"/>
                    </a:lnTo>
                    <a:lnTo>
                      <a:pt x="526" y="114"/>
                    </a:lnTo>
                    <a:lnTo>
                      <a:pt x="529" y="97"/>
                    </a:lnTo>
                    <a:lnTo>
                      <a:pt x="541" y="78"/>
                    </a:lnTo>
                    <a:lnTo>
                      <a:pt x="484" y="97"/>
                    </a:lnTo>
                    <a:lnTo>
                      <a:pt x="412" y="127"/>
                    </a:lnTo>
                    <a:lnTo>
                      <a:pt x="309" y="139"/>
                    </a:lnTo>
                    <a:lnTo>
                      <a:pt x="152" y="152"/>
                    </a:lnTo>
                    <a:lnTo>
                      <a:pt x="133" y="146"/>
                    </a:lnTo>
                    <a:lnTo>
                      <a:pt x="133" y="137"/>
                    </a:lnTo>
                    <a:lnTo>
                      <a:pt x="252" y="127"/>
                    </a:lnTo>
                    <a:lnTo>
                      <a:pt x="364" y="114"/>
                    </a:lnTo>
                    <a:lnTo>
                      <a:pt x="431" y="97"/>
                    </a:lnTo>
                    <a:lnTo>
                      <a:pt x="505" y="64"/>
                    </a:lnTo>
                    <a:lnTo>
                      <a:pt x="524" y="55"/>
                    </a:lnTo>
                    <a:lnTo>
                      <a:pt x="474" y="26"/>
                    </a:lnTo>
                    <a:lnTo>
                      <a:pt x="405" y="22"/>
                    </a:lnTo>
                    <a:lnTo>
                      <a:pt x="298" y="22"/>
                    </a:lnTo>
                    <a:lnTo>
                      <a:pt x="207" y="30"/>
                    </a:lnTo>
                    <a:lnTo>
                      <a:pt x="112" y="36"/>
                    </a:lnTo>
                    <a:lnTo>
                      <a:pt x="57" y="43"/>
                    </a:lnTo>
                    <a:lnTo>
                      <a:pt x="38" y="76"/>
                    </a:lnTo>
                    <a:lnTo>
                      <a:pt x="78" y="110"/>
                    </a:lnTo>
                    <a:lnTo>
                      <a:pt x="133" y="152"/>
                    </a:lnTo>
                    <a:lnTo>
                      <a:pt x="140" y="196"/>
                    </a:lnTo>
                    <a:lnTo>
                      <a:pt x="157" y="224"/>
                    </a:lnTo>
                    <a:lnTo>
                      <a:pt x="166" y="260"/>
                    </a:lnTo>
                    <a:lnTo>
                      <a:pt x="160" y="297"/>
                    </a:lnTo>
                    <a:lnTo>
                      <a:pt x="143" y="308"/>
                    </a:lnTo>
                    <a:lnTo>
                      <a:pt x="169" y="380"/>
                    </a:lnTo>
                    <a:lnTo>
                      <a:pt x="143" y="367"/>
                    </a:lnTo>
                    <a:close/>
                  </a:path>
                </a:pathLst>
              </a:custGeom>
              <a:solidFill>
                <a:srgbClr val="000000"/>
              </a:solidFill>
              <a:ln w="9525">
                <a:noFill/>
                <a:round/>
                <a:headEnd/>
                <a:tailEnd/>
              </a:ln>
            </p:spPr>
            <p:txBody>
              <a:bodyPr/>
              <a:lstStyle/>
              <a:p>
                <a:endParaRPr lang="en-US" dirty="0"/>
              </a:p>
            </p:txBody>
          </p:sp>
        </p:grpSp>
        <p:grpSp>
          <p:nvGrpSpPr>
            <p:cNvPr id="45066" name="Group 1043"/>
            <p:cNvGrpSpPr>
              <a:grpSpLocks/>
            </p:cNvGrpSpPr>
            <p:nvPr/>
          </p:nvGrpSpPr>
          <p:grpSpPr bwMode="auto">
            <a:xfrm>
              <a:off x="5014" y="551"/>
              <a:ext cx="284" cy="309"/>
              <a:chOff x="5014" y="551"/>
              <a:chExt cx="284" cy="309"/>
            </a:xfrm>
          </p:grpSpPr>
          <p:sp>
            <p:nvSpPr>
              <p:cNvPr id="45097" name="Freeform 1044"/>
              <p:cNvSpPr>
                <a:spLocks/>
              </p:cNvSpPr>
              <p:nvPr/>
            </p:nvSpPr>
            <p:spPr bwMode="auto">
              <a:xfrm>
                <a:off x="5020" y="556"/>
                <a:ext cx="272" cy="298"/>
              </a:xfrm>
              <a:custGeom>
                <a:avLst/>
                <a:gdLst>
                  <a:gd name="T0" fmla="*/ 2 w 543"/>
                  <a:gd name="T1" fmla="*/ 3 h 596"/>
                  <a:gd name="T2" fmla="*/ 1 w 543"/>
                  <a:gd name="T3" fmla="*/ 5 h 596"/>
                  <a:gd name="T4" fmla="*/ 1 w 543"/>
                  <a:gd name="T5" fmla="*/ 6 h 596"/>
                  <a:gd name="T6" fmla="*/ 0 w 543"/>
                  <a:gd name="T7" fmla="*/ 7 h 596"/>
                  <a:gd name="T8" fmla="*/ 1 w 543"/>
                  <a:gd name="T9" fmla="*/ 9 h 596"/>
                  <a:gd name="T10" fmla="*/ 1 w 543"/>
                  <a:gd name="T11" fmla="*/ 10 h 596"/>
                  <a:gd name="T12" fmla="*/ 1 w 543"/>
                  <a:gd name="T13" fmla="*/ 11 h 596"/>
                  <a:gd name="T14" fmla="*/ 1 w 543"/>
                  <a:gd name="T15" fmla="*/ 11 h 596"/>
                  <a:gd name="T16" fmla="*/ 2 w 543"/>
                  <a:gd name="T17" fmla="*/ 13 h 596"/>
                  <a:gd name="T18" fmla="*/ 1 w 543"/>
                  <a:gd name="T19" fmla="*/ 14 h 596"/>
                  <a:gd name="T20" fmla="*/ 2 w 543"/>
                  <a:gd name="T21" fmla="*/ 15 h 596"/>
                  <a:gd name="T22" fmla="*/ 4 w 543"/>
                  <a:gd name="T23" fmla="*/ 17 h 596"/>
                  <a:gd name="T24" fmla="*/ 6 w 543"/>
                  <a:gd name="T25" fmla="*/ 18 h 596"/>
                  <a:gd name="T26" fmla="*/ 10 w 543"/>
                  <a:gd name="T27" fmla="*/ 19 h 596"/>
                  <a:gd name="T28" fmla="*/ 14 w 543"/>
                  <a:gd name="T29" fmla="*/ 17 h 596"/>
                  <a:gd name="T30" fmla="*/ 16 w 543"/>
                  <a:gd name="T31" fmla="*/ 13 h 596"/>
                  <a:gd name="T32" fmla="*/ 17 w 543"/>
                  <a:gd name="T33" fmla="*/ 12 h 596"/>
                  <a:gd name="T34" fmla="*/ 16 w 543"/>
                  <a:gd name="T35" fmla="*/ 11 h 596"/>
                  <a:gd name="T36" fmla="*/ 17 w 543"/>
                  <a:gd name="T37" fmla="*/ 9 h 596"/>
                  <a:gd name="T38" fmla="*/ 16 w 543"/>
                  <a:gd name="T39" fmla="*/ 6 h 596"/>
                  <a:gd name="T40" fmla="*/ 17 w 543"/>
                  <a:gd name="T41" fmla="*/ 5 h 596"/>
                  <a:gd name="T42" fmla="*/ 17 w 543"/>
                  <a:gd name="T43" fmla="*/ 3 h 596"/>
                  <a:gd name="T44" fmla="*/ 13 w 543"/>
                  <a:gd name="T45" fmla="*/ 1 h 596"/>
                  <a:gd name="T46" fmla="*/ 11 w 543"/>
                  <a:gd name="T47" fmla="*/ 0 h 596"/>
                  <a:gd name="T48" fmla="*/ 10 w 543"/>
                  <a:gd name="T49" fmla="*/ 0 h 596"/>
                  <a:gd name="T50" fmla="*/ 7 w 543"/>
                  <a:gd name="T51" fmla="*/ 1 h 596"/>
                  <a:gd name="T52" fmla="*/ 5 w 543"/>
                  <a:gd name="T53" fmla="*/ 1 h 596"/>
                  <a:gd name="T54" fmla="*/ 3 w 543"/>
                  <a:gd name="T55" fmla="*/ 2 h 596"/>
                  <a:gd name="T56" fmla="*/ 2 w 543"/>
                  <a:gd name="T57" fmla="*/ 3 h 5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3"/>
                  <a:gd name="T88" fmla="*/ 0 h 596"/>
                  <a:gd name="T89" fmla="*/ 543 w 543"/>
                  <a:gd name="T90" fmla="*/ 596 h 5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3" h="596">
                    <a:moveTo>
                      <a:pt x="33" y="109"/>
                    </a:moveTo>
                    <a:lnTo>
                      <a:pt x="24" y="154"/>
                    </a:lnTo>
                    <a:lnTo>
                      <a:pt x="29" y="200"/>
                    </a:lnTo>
                    <a:lnTo>
                      <a:pt x="0" y="246"/>
                    </a:lnTo>
                    <a:lnTo>
                      <a:pt x="29" y="293"/>
                    </a:lnTo>
                    <a:lnTo>
                      <a:pt x="29" y="324"/>
                    </a:lnTo>
                    <a:lnTo>
                      <a:pt x="8" y="356"/>
                    </a:lnTo>
                    <a:lnTo>
                      <a:pt x="3" y="383"/>
                    </a:lnTo>
                    <a:lnTo>
                      <a:pt x="33" y="438"/>
                    </a:lnTo>
                    <a:lnTo>
                      <a:pt x="24" y="470"/>
                    </a:lnTo>
                    <a:lnTo>
                      <a:pt x="55" y="488"/>
                    </a:lnTo>
                    <a:lnTo>
                      <a:pt x="126" y="528"/>
                    </a:lnTo>
                    <a:lnTo>
                      <a:pt x="189" y="554"/>
                    </a:lnTo>
                    <a:lnTo>
                      <a:pt x="291" y="596"/>
                    </a:lnTo>
                    <a:lnTo>
                      <a:pt x="417" y="518"/>
                    </a:lnTo>
                    <a:lnTo>
                      <a:pt x="510" y="444"/>
                    </a:lnTo>
                    <a:lnTo>
                      <a:pt x="531" y="396"/>
                    </a:lnTo>
                    <a:lnTo>
                      <a:pt x="512" y="370"/>
                    </a:lnTo>
                    <a:lnTo>
                      <a:pt x="525" y="293"/>
                    </a:lnTo>
                    <a:lnTo>
                      <a:pt x="500" y="219"/>
                    </a:lnTo>
                    <a:lnTo>
                      <a:pt x="543" y="137"/>
                    </a:lnTo>
                    <a:lnTo>
                      <a:pt x="532" y="97"/>
                    </a:lnTo>
                    <a:lnTo>
                      <a:pt x="415" y="32"/>
                    </a:lnTo>
                    <a:lnTo>
                      <a:pt x="322" y="0"/>
                    </a:lnTo>
                    <a:lnTo>
                      <a:pt x="293" y="0"/>
                    </a:lnTo>
                    <a:lnTo>
                      <a:pt x="215" y="27"/>
                    </a:lnTo>
                    <a:lnTo>
                      <a:pt x="138" y="63"/>
                    </a:lnTo>
                    <a:lnTo>
                      <a:pt x="74" y="88"/>
                    </a:lnTo>
                    <a:lnTo>
                      <a:pt x="33" y="109"/>
                    </a:lnTo>
                    <a:close/>
                  </a:path>
                </a:pathLst>
              </a:custGeom>
              <a:solidFill>
                <a:srgbClr val="FFFFFF"/>
              </a:solidFill>
              <a:ln w="9525">
                <a:noFill/>
                <a:round/>
                <a:headEnd/>
                <a:tailEnd/>
              </a:ln>
            </p:spPr>
            <p:txBody>
              <a:bodyPr/>
              <a:lstStyle/>
              <a:p>
                <a:endParaRPr lang="en-US" dirty="0"/>
              </a:p>
            </p:txBody>
          </p:sp>
          <p:grpSp>
            <p:nvGrpSpPr>
              <p:cNvPr id="45098" name="Group 1045"/>
              <p:cNvGrpSpPr>
                <a:grpSpLocks/>
              </p:cNvGrpSpPr>
              <p:nvPr/>
            </p:nvGrpSpPr>
            <p:grpSpPr bwMode="auto">
              <a:xfrm>
                <a:off x="5014" y="551"/>
                <a:ext cx="284" cy="309"/>
                <a:chOff x="5014" y="551"/>
                <a:chExt cx="284" cy="309"/>
              </a:xfrm>
            </p:grpSpPr>
            <p:sp>
              <p:nvSpPr>
                <p:cNvPr id="45099" name="Freeform 1046"/>
                <p:cNvSpPr>
                  <a:spLocks/>
                </p:cNvSpPr>
                <p:nvPr/>
              </p:nvSpPr>
              <p:spPr bwMode="auto">
                <a:xfrm>
                  <a:off x="5027" y="551"/>
                  <a:ext cx="271" cy="309"/>
                </a:xfrm>
                <a:custGeom>
                  <a:avLst/>
                  <a:gdLst>
                    <a:gd name="T0" fmla="*/ 4 w 541"/>
                    <a:gd name="T1" fmla="*/ 17 h 618"/>
                    <a:gd name="T2" fmla="*/ 1 w 541"/>
                    <a:gd name="T3" fmla="*/ 15 h 618"/>
                    <a:gd name="T4" fmla="*/ 4 w 541"/>
                    <a:gd name="T5" fmla="*/ 18 h 618"/>
                    <a:gd name="T6" fmla="*/ 9 w 541"/>
                    <a:gd name="T7" fmla="*/ 19 h 618"/>
                    <a:gd name="T8" fmla="*/ 14 w 541"/>
                    <a:gd name="T9" fmla="*/ 17 h 618"/>
                    <a:gd name="T10" fmla="*/ 17 w 541"/>
                    <a:gd name="T11" fmla="*/ 13 h 618"/>
                    <a:gd name="T12" fmla="*/ 16 w 541"/>
                    <a:gd name="T13" fmla="*/ 11 h 618"/>
                    <a:gd name="T14" fmla="*/ 17 w 541"/>
                    <a:gd name="T15" fmla="*/ 10 h 618"/>
                    <a:gd name="T16" fmla="*/ 16 w 541"/>
                    <a:gd name="T17" fmla="*/ 7 h 618"/>
                    <a:gd name="T18" fmla="*/ 17 w 541"/>
                    <a:gd name="T19" fmla="*/ 5 h 618"/>
                    <a:gd name="T20" fmla="*/ 17 w 541"/>
                    <a:gd name="T21" fmla="*/ 3 h 618"/>
                    <a:gd name="T22" fmla="*/ 13 w 541"/>
                    <a:gd name="T23" fmla="*/ 1 h 618"/>
                    <a:gd name="T24" fmla="*/ 9 w 541"/>
                    <a:gd name="T25" fmla="*/ 0 h 618"/>
                    <a:gd name="T26" fmla="*/ 3 w 541"/>
                    <a:gd name="T27" fmla="*/ 2 h 618"/>
                    <a:gd name="T28" fmla="*/ 0 w 541"/>
                    <a:gd name="T29" fmla="*/ 4 h 618"/>
                    <a:gd name="T30" fmla="*/ 2 w 541"/>
                    <a:gd name="T31" fmla="*/ 5 h 618"/>
                    <a:gd name="T32" fmla="*/ 7 w 541"/>
                    <a:gd name="T33" fmla="*/ 6 h 618"/>
                    <a:gd name="T34" fmla="*/ 9 w 541"/>
                    <a:gd name="T35" fmla="*/ 7 h 618"/>
                    <a:gd name="T36" fmla="*/ 14 w 541"/>
                    <a:gd name="T37" fmla="*/ 5 h 618"/>
                    <a:gd name="T38" fmla="*/ 15 w 541"/>
                    <a:gd name="T39" fmla="*/ 4 h 618"/>
                    <a:gd name="T40" fmla="*/ 10 w 541"/>
                    <a:gd name="T41" fmla="*/ 5 h 618"/>
                    <a:gd name="T42" fmla="*/ 6 w 541"/>
                    <a:gd name="T43" fmla="*/ 5 h 618"/>
                    <a:gd name="T44" fmla="*/ 2 w 541"/>
                    <a:gd name="T45" fmla="*/ 5 h 618"/>
                    <a:gd name="T46" fmla="*/ 3 w 541"/>
                    <a:gd name="T47" fmla="*/ 3 h 618"/>
                    <a:gd name="T48" fmla="*/ 7 w 541"/>
                    <a:gd name="T49" fmla="*/ 1 h 618"/>
                    <a:gd name="T50" fmla="*/ 10 w 541"/>
                    <a:gd name="T51" fmla="*/ 1 h 618"/>
                    <a:gd name="T52" fmla="*/ 12 w 541"/>
                    <a:gd name="T53" fmla="*/ 1 h 618"/>
                    <a:gd name="T54" fmla="*/ 16 w 541"/>
                    <a:gd name="T55" fmla="*/ 3 h 618"/>
                    <a:gd name="T56" fmla="*/ 17 w 541"/>
                    <a:gd name="T57" fmla="*/ 5 h 618"/>
                    <a:gd name="T58" fmla="*/ 15 w 541"/>
                    <a:gd name="T59" fmla="*/ 7 h 618"/>
                    <a:gd name="T60" fmla="*/ 16 w 541"/>
                    <a:gd name="T61" fmla="*/ 9 h 618"/>
                    <a:gd name="T62" fmla="*/ 16 w 541"/>
                    <a:gd name="T63" fmla="*/ 10 h 618"/>
                    <a:gd name="T64" fmla="*/ 16 w 541"/>
                    <a:gd name="T65" fmla="*/ 12 h 618"/>
                    <a:gd name="T66" fmla="*/ 16 w 541"/>
                    <a:gd name="T67" fmla="*/ 13 h 618"/>
                    <a:gd name="T68" fmla="*/ 14 w 541"/>
                    <a:gd name="T69" fmla="*/ 15 h 618"/>
                    <a:gd name="T70" fmla="*/ 10 w 541"/>
                    <a:gd name="T71" fmla="*/ 18 h 6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1"/>
                    <a:gd name="T109" fmla="*/ 0 h 618"/>
                    <a:gd name="T110" fmla="*/ 541 w 541"/>
                    <a:gd name="T111" fmla="*/ 618 h 6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1" h="618">
                      <a:moveTo>
                        <a:pt x="251" y="585"/>
                      </a:moveTo>
                      <a:lnTo>
                        <a:pt x="115" y="526"/>
                      </a:lnTo>
                      <a:lnTo>
                        <a:pt x="44" y="480"/>
                      </a:lnTo>
                      <a:lnTo>
                        <a:pt x="27" y="480"/>
                      </a:lnTo>
                      <a:lnTo>
                        <a:pt x="24" y="498"/>
                      </a:lnTo>
                      <a:lnTo>
                        <a:pt x="127" y="557"/>
                      </a:lnTo>
                      <a:lnTo>
                        <a:pt x="217" y="593"/>
                      </a:lnTo>
                      <a:lnTo>
                        <a:pt x="279" y="618"/>
                      </a:lnTo>
                      <a:lnTo>
                        <a:pt x="310" y="599"/>
                      </a:lnTo>
                      <a:lnTo>
                        <a:pt x="424" y="526"/>
                      </a:lnTo>
                      <a:lnTo>
                        <a:pt x="506" y="461"/>
                      </a:lnTo>
                      <a:lnTo>
                        <a:pt x="518" y="435"/>
                      </a:lnTo>
                      <a:lnTo>
                        <a:pt x="527" y="402"/>
                      </a:lnTo>
                      <a:lnTo>
                        <a:pt x="508" y="374"/>
                      </a:lnTo>
                      <a:lnTo>
                        <a:pt x="510" y="343"/>
                      </a:lnTo>
                      <a:lnTo>
                        <a:pt x="523" y="307"/>
                      </a:lnTo>
                      <a:lnTo>
                        <a:pt x="515" y="279"/>
                      </a:lnTo>
                      <a:lnTo>
                        <a:pt x="499" y="231"/>
                      </a:lnTo>
                      <a:lnTo>
                        <a:pt x="517" y="197"/>
                      </a:lnTo>
                      <a:lnTo>
                        <a:pt x="539" y="157"/>
                      </a:lnTo>
                      <a:lnTo>
                        <a:pt x="541" y="132"/>
                      </a:lnTo>
                      <a:lnTo>
                        <a:pt x="532" y="101"/>
                      </a:lnTo>
                      <a:lnTo>
                        <a:pt x="482" y="75"/>
                      </a:lnTo>
                      <a:lnTo>
                        <a:pt x="394" y="27"/>
                      </a:lnTo>
                      <a:lnTo>
                        <a:pt x="313" y="0"/>
                      </a:lnTo>
                      <a:lnTo>
                        <a:pt x="275" y="0"/>
                      </a:lnTo>
                      <a:lnTo>
                        <a:pt x="205" y="23"/>
                      </a:lnTo>
                      <a:lnTo>
                        <a:pt x="89" y="75"/>
                      </a:lnTo>
                      <a:lnTo>
                        <a:pt x="15" y="101"/>
                      </a:lnTo>
                      <a:lnTo>
                        <a:pt x="0" y="128"/>
                      </a:lnTo>
                      <a:lnTo>
                        <a:pt x="3" y="138"/>
                      </a:lnTo>
                      <a:lnTo>
                        <a:pt x="57" y="157"/>
                      </a:lnTo>
                      <a:lnTo>
                        <a:pt x="127" y="183"/>
                      </a:lnTo>
                      <a:lnTo>
                        <a:pt x="196" y="212"/>
                      </a:lnTo>
                      <a:lnTo>
                        <a:pt x="246" y="244"/>
                      </a:lnTo>
                      <a:lnTo>
                        <a:pt x="267" y="225"/>
                      </a:lnTo>
                      <a:lnTo>
                        <a:pt x="346" y="189"/>
                      </a:lnTo>
                      <a:lnTo>
                        <a:pt x="437" y="153"/>
                      </a:lnTo>
                      <a:lnTo>
                        <a:pt x="491" y="132"/>
                      </a:lnTo>
                      <a:lnTo>
                        <a:pt x="461" y="128"/>
                      </a:lnTo>
                      <a:lnTo>
                        <a:pt x="399" y="147"/>
                      </a:lnTo>
                      <a:lnTo>
                        <a:pt x="313" y="176"/>
                      </a:lnTo>
                      <a:lnTo>
                        <a:pt x="243" y="212"/>
                      </a:lnTo>
                      <a:lnTo>
                        <a:pt x="186" y="180"/>
                      </a:lnTo>
                      <a:lnTo>
                        <a:pt x="115" y="153"/>
                      </a:lnTo>
                      <a:lnTo>
                        <a:pt x="57" y="130"/>
                      </a:lnTo>
                      <a:lnTo>
                        <a:pt x="32" y="117"/>
                      </a:lnTo>
                      <a:lnTo>
                        <a:pt x="79" y="101"/>
                      </a:lnTo>
                      <a:lnTo>
                        <a:pt x="160" y="69"/>
                      </a:lnTo>
                      <a:lnTo>
                        <a:pt x="222" y="39"/>
                      </a:lnTo>
                      <a:lnTo>
                        <a:pt x="275" y="23"/>
                      </a:lnTo>
                      <a:lnTo>
                        <a:pt x="296" y="20"/>
                      </a:lnTo>
                      <a:lnTo>
                        <a:pt x="325" y="25"/>
                      </a:lnTo>
                      <a:lnTo>
                        <a:pt x="382" y="46"/>
                      </a:lnTo>
                      <a:lnTo>
                        <a:pt x="441" y="71"/>
                      </a:lnTo>
                      <a:lnTo>
                        <a:pt x="494" y="107"/>
                      </a:lnTo>
                      <a:lnTo>
                        <a:pt x="515" y="128"/>
                      </a:lnTo>
                      <a:lnTo>
                        <a:pt x="515" y="153"/>
                      </a:lnTo>
                      <a:lnTo>
                        <a:pt x="494" y="189"/>
                      </a:lnTo>
                      <a:lnTo>
                        <a:pt x="473" y="225"/>
                      </a:lnTo>
                      <a:lnTo>
                        <a:pt x="475" y="244"/>
                      </a:lnTo>
                      <a:lnTo>
                        <a:pt x="487" y="279"/>
                      </a:lnTo>
                      <a:lnTo>
                        <a:pt x="499" y="307"/>
                      </a:lnTo>
                      <a:lnTo>
                        <a:pt x="494" y="338"/>
                      </a:lnTo>
                      <a:lnTo>
                        <a:pt x="487" y="376"/>
                      </a:lnTo>
                      <a:lnTo>
                        <a:pt x="486" y="393"/>
                      </a:lnTo>
                      <a:lnTo>
                        <a:pt x="499" y="410"/>
                      </a:lnTo>
                      <a:lnTo>
                        <a:pt x="491" y="439"/>
                      </a:lnTo>
                      <a:lnTo>
                        <a:pt x="473" y="458"/>
                      </a:lnTo>
                      <a:lnTo>
                        <a:pt x="424" y="500"/>
                      </a:lnTo>
                      <a:lnTo>
                        <a:pt x="355" y="547"/>
                      </a:lnTo>
                      <a:lnTo>
                        <a:pt x="299" y="576"/>
                      </a:lnTo>
                      <a:lnTo>
                        <a:pt x="251" y="585"/>
                      </a:lnTo>
                      <a:close/>
                    </a:path>
                  </a:pathLst>
                </a:custGeom>
                <a:solidFill>
                  <a:srgbClr val="000000"/>
                </a:solidFill>
                <a:ln w="9525">
                  <a:noFill/>
                  <a:round/>
                  <a:headEnd/>
                  <a:tailEnd/>
                </a:ln>
              </p:spPr>
              <p:txBody>
                <a:bodyPr/>
                <a:lstStyle/>
                <a:p>
                  <a:endParaRPr lang="en-US" dirty="0"/>
                </a:p>
              </p:txBody>
            </p:sp>
            <p:sp>
              <p:nvSpPr>
                <p:cNvPr id="45100" name="Freeform 1047"/>
                <p:cNvSpPr>
                  <a:spLocks/>
                </p:cNvSpPr>
                <p:nvPr/>
              </p:nvSpPr>
              <p:spPr bwMode="auto">
                <a:xfrm>
                  <a:off x="5014" y="611"/>
                  <a:ext cx="152" cy="199"/>
                </a:xfrm>
                <a:custGeom>
                  <a:avLst/>
                  <a:gdLst>
                    <a:gd name="T0" fmla="*/ 1 w 303"/>
                    <a:gd name="T1" fmla="*/ 0 h 399"/>
                    <a:gd name="T2" fmla="*/ 1 w 303"/>
                    <a:gd name="T3" fmla="*/ 1 h 399"/>
                    <a:gd name="T4" fmla="*/ 1 w 303"/>
                    <a:gd name="T5" fmla="*/ 3 h 399"/>
                    <a:gd name="T6" fmla="*/ 1 w 303"/>
                    <a:gd name="T7" fmla="*/ 3 h 399"/>
                    <a:gd name="T8" fmla="*/ 1 w 303"/>
                    <a:gd name="T9" fmla="*/ 5 h 399"/>
                    <a:gd name="T10" fmla="*/ 2 w 303"/>
                    <a:gd name="T11" fmla="*/ 6 h 399"/>
                    <a:gd name="T12" fmla="*/ 1 w 303"/>
                    <a:gd name="T13" fmla="*/ 7 h 399"/>
                    <a:gd name="T14" fmla="*/ 1 w 303"/>
                    <a:gd name="T15" fmla="*/ 9 h 399"/>
                    <a:gd name="T16" fmla="*/ 1 w 303"/>
                    <a:gd name="T17" fmla="*/ 11 h 399"/>
                    <a:gd name="T18" fmla="*/ 2 w 303"/>
                    <a:gd name="T19" fmla="*/ 11 h 399"/>
                    <a:gd name="T20" fmla="*/ 2 w 303"/>
                    <a:gd name="T21" fmla="*/ 9 h 399"/>
                    <a:gd name="T22" fmla="*/ 2 w 303"/>
                    <a:gd name="T23" fmla="*/ 7 h 399"/>
                    <a:gd name="T24" fmla="*/ 2 w 303"/>
                    <a:gd name="T25" fmla="*/ 6 h 399"/>
                    <a:gd name="T26" fmla="*/ 2 w 303"/>
                    <a:gd name="T27" fmla="*/ 4 h 399"/>
                    <a:gd name="T28" fmla="*/ 6 w 303"/>
                    <a:gd name="T29" fmla="*/ 5 h 399"/>
                    <a:gd name="T30" fmla="*/ 8 w 303"/>
                    <a:gd name="T31" fmla="*/ 6 h 399"/>
                    <a:gd name="T32" fmla="*/ 8 w 303"/>
                    <a:gd name="T33" fmla="*/ 8 h 399"/>
                    <a:gd name="T34" fmla="*/ 8 w 303"/>
                    <a:gd name="T35" fmla="*/ 9 h 399"/>
                    <a:gd name="T36" fmla="*/ 5 w 303"/>
                    <a:gd name="T37" fmla="*/ 8 h 399"/>
                    <a:gd name="T38" fmla="*/ 4 w 303"/>
                    <a:gd name="T39" fmla="*/ 8 h 399"/>
                    <a:gd name="T40" fmla="*/ 7 w 303"/>
                    <a:gd name="T41" fmla="*/ 9 h 399"/>
                    <a:gd name="T42" fmla="*/ 9 w 303"/>
                    <a:gd name="T43" fmla="*/ 11 h 399"/>
                    <a:gd name="T44" fmla="*/ 9 w 303"/>
                    <a:gd name="T45" fmla="*/ 12 h 399"/>
                    <a:gd name="T46" fmla="*/ 10 w 303"/>
                    <a:gd name="T47" fmla="*/ 11 h 399"/>
                    <a:gd name="T48" fmla="*/ 9 w 303"/>
                    <a:gd name="T49" fmla="*/ 9 h 399"/>
                    <a:gd name="T50" fmla="*/ 10 w 303"/>
                    <a:gd name="T51" fmla="*/ 8 h 399"/>
                    <a:gd name="T52" fmla="*/ 9 w 303"/>
                    <a:gd name="T53" fmla="*/ 6 h 399"/>
                    <a:gd name="T54" fmla="*/ 8 w 303"/>
                    <a:gd name="T55" fmla="*/ 5 h 399"/>
                    <a:gd name="T56" fmla="*/ 3 w 303"/>
                    <a:gd name="T57" fmla="*/ 4 h 399"/>
                    <a:gd name="T58" fmla="*/ 2 w 303"/>
                    <a:gd name="T59" fmla="*/ 3 h 399"/>
                    <a:gd name="T60" fmla="*/ 2 w 303"/>
                    <a:gd name="T61" fmla="*/ 1 h 399"/>
                    <a:gd name="T62" fmla="*/ 2 w 303"/>
                    <a:gd name="T63" fmla="*/ 0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3"/>
                    <a:gd name="T97" fmla="*/ 0 h 399"/>
                    <a:gd name="T98" fmla="*/ 303 w 303"/>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3" h="399">
                      <a:moveTo>
                        <a:pt x="38" y="0"/>
                      </a:moveTo>
                      <a:lnTo>
                        <a:pt x="26" y="29"/>
                      </a:lnTo>
                      <a:lnTo>
                        <a:pt x="26" y="42"/>
                      </a:lnTo>
                      <a:lnTo>
                        <a:pt x="31" y="60"/>
                      </a:lnTo>
                      <a:lnTo>
                        <a:pt x="34" y="75"/>
                      </a:lnTo>
                      <a:lnTo>
                        <a:pt x="31" y="98"/>
                      </a:lnTo>
                      <a:lnTo>
                        <a:pt x="14" y="107"/>
                      </a:lnTo>
                      <a:lnTo>
                        <a:pt x="2" y="124"/>
                      </a:lnTo>
                      <a:lnTo>
                        <a:pt x="0" y="143"/>
                      </a:lnTo>
                      <a:lnTo>
                        <a:pt x="19" y="162"/>
                      </a:lnTo>
                      <a:lnTo>
                        <a:pt x="29" y="176"/>
                      </a:lnTo>
                      <a:lnTo>
                        <a:pt x="38" y="195"/>
                      </a:lnTo>
                      <a:lnTo>
                        <a:pt x="34" y="218"/>
                      </a:lnTo>
                      <a:lnTo>
                        <a:pt x="5" y="242"/>
                      </a:lnTo>
                      <a:lnTo>
                        <a:pt x="3" y="265"/>
                      </a:lnTo>
                      <a:lnTo>
                        <a:pt x="22" y="298"/>
                      </a:lnTo>
                      <a:lnTo>
                        <a:pt x="34" y="324"/>
                      </a:lnTo>
                      <a:lnTo>
                        <a:pt x="26" y="362"/>
                      </a:lnTo>
                      <a:lnTo>
                        <a:pt x="31" y="366"/>
                      </a:lnTo>
                      <a:lnTo>
                        <a:pt x="46" y="370"/>
                      </a:lnTo>
                      <a:lnTo>
                        <a:pt x="55" y="324"/>
                      </a:lnTo>
                      <a:lnTo>
                        <a:pt x="39" y="298"/>
                      </a:lnTo>
                      <a:lnTo>
                        <a:pt x="26" y="260"/>
                      </a:lnTo>
                      <a:lnTo>
                        <a:pt x="34" y="242"/>
                      </a:lnTo>
                      <a:lnTo>
                        <a:pt x="50" y="227"/>
                      </a:lnTo>
                      <a:lnTo>
                        <a:pt x="57" y="212"/>
                      </a:lnTo>
                      <a:lnTo>
                        <a:pt x="55" y="172"/>
                      </a:lnTo>
                      <a:lnTo>
                        <a:pt x="38" y="140"/>
                      </a:lnTo>
                      <a:lnTo>
                        <a:pt x="119" y="164"/>
                      </a:lnTo>
                      <a:lnTo>
                        <a:pt x="189" y="191"/>
                      </a:lnTo>
                      <a:lnTo>
                        <a:pt x="219" y="204"/>
                      </a:lnTo>
                      <a:lnTo>
                        <a:pt x="244" y="221"/>
                      </a:lnTo>
                      <a:lnTo>
                        <a:pt x="241" y="246"/>
                      </a:lnTo>
                      <a:lnTo>
                        <a:pt x="250" y="265"/>
                      </a:lnTo>
                      <a:lnTo>
                        <a:pt x="253" y="282"/>
                      </a:lnTo>
                      <a:lnTo>
                        <a:pt x="241" y="301"/>
                      </a:lnTo>
                      <a:lnTo>
                        <a:pt x="200" y="279"/>
                      </a:lnTo>
                      <a:lnTo>
                        <a:pt x="148" y="256"/>
                      </a:lnTo>
                      <a:lnTo>
                        <a:pt x="119" y="256"/>
                      </a:lnTo>
                      <a:lnTo>
                        <a:pt x="126" y="279"/>
                      </a:lnTo>
                      <a:lnTo>
                        <a:pt x="177" y="296"/>
                      </a:lnTo>
                      <a:lnTo>
                        <a:pt x="224" y="315"/>
                      </a:lnTo>
                      <a:lnTo>
                        <a:pt x="253" y="340"/>
                      </a:lnTo>
                      <a:lnTo>
                        <a:pt x="269" y="357"/>
                      </a:lnTo>
                      <a:lnTo>
                        <a:pt x="262" y="380"/>
                      </a:lnTo>
                      <a:lnTo>
                        <a:pt x="267" y="397"/>
                      </a:lnTo>
                      <a:lnTo>
                        <a:pt x="284" y="399"/>
                      </a:lnTo>
                      <a:lnTo>
                        <a:pt x="303" y="360"/>
                      </a:lnTo>
                      <a:lnTo>
                        <a:pt x="291" y="330"/>
                      </a:lnTo>
                      <a:lnTo>
                        <a:pt x="267" y="309"/>
                      </a:lnTo>
                      <a:lnTo>
                        <a:pt x="274" y="288"/>
                      </a:lnTo>
                      <a:lnTo>
                        <a:pt x="300" y="265"/>
                      </a:lnTo>
                      <a:lnTo>
                        <a:pt x="296" y="246"/>
                      </a:lnTo>
                      <a:lnTo>
                        <a:pt x="267" y="214"/>
                      </a:lnTo>
                      <a:lnTo>
                        <a:pt x="274" y="191"/>
                      </a:lnTo>
                      <a:lnTo>
                        <a:pt x="229" y="172"/>
                      </a:lnTo>
                      <a:lnTo>
                        <a:pt x="155" y="153"/>
                      </a:lnTo>
                      <a:lnTo>
                        <a:pt x="86" y="132"/>
                      </a:lnTo>
                      <a:lnTo>
                        <a:pt x="34" y="117"/>
                      </a:lnTo>
                      <a:lnTo>
                        <a:pt x="51" y="98"/>
                      </a:lnTo>
                      <a:lnTo>
                        <a:pt x="51" y="67"/>
                      </a:lnTo>
                      <a:lnTo>
                        <a:pt x="43" y="39"/>
                      </a:lnTo>
                      <a:lnTo>
                        <a:pt x="60" y="12"/>
                      </a:lnTo>
                      <a:lnTo>
                        <a:pt x="38" y="0"/>
                      </a:lnTo>
                      <a:close/>
                    </a:path>
                  </a:pathLst>
                </a:custGeom>
                <a:solidFill>
                  <a:srgbClr val="000000"/>
                </a:solidFill>
                <a:ln w="9525">
                  <a:noFill/>
                  <a:round/>
                  <a:headEnd/>
                  <a:tailEnd/>
                </a:ln>
              </p:spPr>
              <p:txBody>
                <a:bodyPr/>
                <a:lstStyle/>
                <a:p>
                  <a:endParaRPr lang="en-US" dirty="0"/>
                </a:p>
              </p:txBody>
            </p:sp>
          </p:grpSp>
        </p:grpSp>
        <p:grpSp>
          <p:nvGrpSpPr>
            <p:cNvPr id="45067" name="Group 1048"/>
            <p:cNvGrpSpPr>
              <a:grpSpLocks/>
            </p:cNvGrpSpPr>
            <p:nvPr/>
          </p:nvGrpSpPr>
          <p:grpSpPr bwMode="auto">
            <a:xfrm>
              <a:off x="5380" y="851"/>
              <a:ext cx="286" cy="216"/>
              <a:chOff x="5380" y="851"/>
              <a:chExt cx="286" cy="216"/>
            </a:xfrm>
          </p:grpSpPr>
          <p:sp>
            <p:nvSpPr>
              <p:cNvPr id="45095" name="Freeform 1049"/>
              <p:cNvSpPr>
                <a:spLocks/>
              </p:cNvSpPr>
              <p:nvPr/>
            </p:nvSpPr>
            <p:spPr bwMode="auto">
              <a:xfrm>
                <a:off x="5380" y="856"/>
                <a:ext cx="280" cy="204"/>
              </a:xfrm>
              <a:custGeom>
                <a:avLst/>
                <a:gdLst>
                  <a:gd name="T0" fmla="*/ 0 w 560"/>
                  <a:gd name="T1" fmla="*/ 5 h 408"/>
                  <a:gd name="T2" fmla="*/ 1 w 560"/>
                  <a:gd name="T3" fmla="*/ 3 h 408"/>
                  <a:gd name="T4" fmla="*/ 3 w 560"/>
                  <a:gd name="T5" fmla="*/ 2 h 408"/>
                  <a:gd name="T6" fmla="*/ 5 w 560"/>
                  <a:gd name="T7" fmla="*/ 0 h 408"/>
                  <a:gd name="T8" fmla="*/ 6 w 560"/>
                  <a:gd name="T9" fmla="*/ 0 h 408"/>
                  <a:gd name="T10" fmla="*/ 9 w 560"/>
                  <a:gd name="T11" fmla="*/ 1 h 408"/>
                  <a:gd name="T12" fmla="*/ 11 w 560"/>
                  <a:gd name="T13" fmla="*/ 2 h 408"/>
                  <a:gd name="T14" fmla="*/ 14 w 560"/>
                  <a:gd name="T15" fmla="*/ 3 h 408"/>
                  <a:gd name="T16" fmla="*/ 18 w 560"/>
                  <a:gd name="T17" fmla="*/ 5 h 408"/>
                  <a:gd name="T18" fmla="*/ 18 w 560"/>
                  <a:gd name="T19" fmla="*/ 6 h 408"/>
                  <a:gd name="T20" fmla="*/ 17 w 560"/>
                  <a:gd name="T21" fmla="*/ 6 h 408"/>
                  <a:gd name="T22" fmla="*/ 15 w 560"/>
                  <a:gd name="T23" fmla="*/ 7 h 408"/>
                  <a:gd name="T24" fmla="*/ 13 w 560"/>
                  <a:gd name="T25" fmla="*/ 9 h 408"/>
                  <a:gd name="T26" fmla="*/ 11 w 560"/>
                  <a:gd name="T27" fmla="*/ 11 h 408"/>
                  <a:gd name="T28" fmla="*/ 9 w 560"/>
                  <a:gd name="T29" fmla="*/ 13 h 408"/>
                  <a:gd name="T30" fmla="*/ 9 w 560"/>
                  <a:gd name="T31" fmla="*/ 13 h 408"/>
                  <a:gd name="T32" fmla="*/ 7 w 560"/>
                  <a:gd name="T33" fmla="*/ 13 h 408"/>
                  <a:gd name="T34" fmla="*/ 5 w 560"/>
                  <a:gd name="T35" fmla="*/ 12 h 408"/>
                  <a:gd name="T36" fmla="*/ 3 w 560"/>
                  <a:gd name="T37" fmla="*/ 10 h 408"/>
                  <a:gd name="T38" fmla="*/ 2 w 560"/>
                  <a:gd name="T39" fmla="*/ 9 h 408"/>
                  <a:gd name="T40" fmla="*/ 0 w 560"/>
                  <a:gd name="T41" fmla="*/ 5 h 4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0"/>
                  <a:gd name="T64" fmla="*/ 0 h 408"/>
                  <a:gd name="T65" fmla="*/ 560 w 560"/>
                  <a:gd name="T66" fmla="*/ 408 h 4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0" h="408">
                    <a:moveTo>
                      <a:pt x="0" y="160"/>
                    </a:moveTo>
                    <a:lnTo>
                      <a:pt x="54" y="95"/>
                    </a:lnTo>
                    <a:lnTo>
                      <a:pt x="119" y="36"/>
                    </a:lnTo>
                    <a:lnTo>
                      <a:pt x="174" y="0"/>
                    </a:lnTo>
                    <a:lnTo>
                      <a:pt x="197" y="0"/>
                    </a:lnTo>
                    <a:lnTo>
                      <a:pt x="280" y="30"/>
                    </a:lnTo>
                    <a:lnTo>
                      <a:pt x="364" y="59"/>
                    </a:lnTo>
                    <a:lnTo>
                      <a:pt x="459" y="103"/>
                    </a:lnTo>
                    <a:lnTo>
                      <a:pt x="550" y="135"/>
                    </a:lnTo>
                    <a:lnTo>
                      <a:pt x="560" y="164"/>
                    </a:lnTo>
                    <a:lnTo>
                      <a:pt x="541" y="187"/>
                    </a:lnTo>
                    <a:lnTo>
                      <a:pt x="490" y="225"/>
                    </a:lnTo>
                    <a:lnTo>
                      <a:pt x="416" y="280"/>
                    </a:lnTo>
                    <a:lnTo>
                      <a:pt x="359" y="330"/>
                    </a:lnTo>
                    <a:lnTo>
                      <a:pt x="283" y="396"/>
                    </a:lnTo>
                    <a:lnTo>
                      <a:pt x="257" y="408"/>
                    </a:lnTo>
                    <a:lnTo>
                      <a:pt x="235" y="404"/>
                    </a:lnTo>
                    <a:lnTo>
                      <a:pt x="181" y="362"/>
                    </a:lnTo>
                    <a:lnTo>
                      <a:pt x="102" y="303"/>
                    </a:lnTo>
                    <a:lnTo>
                      <a:pt x="69" y="269"/>
                    </a:lnTo>
                    <a:lnTo>
                      <a:pt x="0" y="160"/>
                    </a:lnTo>
                    <a:close/>
                  </a:path>
                </a:pathLst>
              </a:custGeom>
              <a:solidFill>
                <a:srgbClr val="FFFFFF"/>
              </a:solidFill>
              <a:ln w="9525">
                <a:noFill/>
                <a:round/>
                <a:headEnd/>
                <a:tailEnd/>
              </a:ln>
            </p:spPr>
            <p:txBody>
              <a:bodyPr/>
              <a:lstStyle/>
              <a:p>
                <a:endParaRPr lang="en-US" dirty="0"/>
              </a:p>
            </p:txBody>
          </p:sp>
          <p:sp>
            <p:nvSpPr>
              <p:cNvPr id="45096" name="Freeform 1050"/>
              <p:cNvSpPr>
                <a:spLocks/>
              </p:cNvSpPr>
              <p:nvPr/>
            </p:nvSpPr>
            <p:spPr bwMode="auto">
              <a:xfrm>
                <a:off x="5395" y="851"/>
                <a:ext cx="271" cy="216"/>
              </a:xfrm>
              <a:custGeom>
                <a:avLst/>
                <a:gdLst>
                  <a:gd name="T0" fmla="*/ 0 w 541"/>
                  <a:gd name="T1" fmla="*/ 3 h 433"/>
                  <a:gd name="T2" fmla="*/ 3 w 541"/>
                  <a:gd name="T3" fmla="*/ 1 h 433"/>
                  <a:gd name="T4" fmla="*/ 5 w 541"/>
                  <a:gd name="T5" fmla="*/ 0 h 433"/>
                  <a:gd name="T6" fmla="*/ 5 w 541"/>
                  <a:gd name="T7" fmla="*/ 0 h 433"/>
                  <a:gd name="T8" fmla="*/ 6 w 541"/>
                  <a:gd name="T9" fmla="*/ 0 h 433"/>
                  <a:gd name="T10" fmla="*/ 10 w 541"/>
                  <a:gd name="T11" fmla="*/ 1 h 433"/>
                  <a:gd name="T12" fmla="*/ 14 w 541"/>
                  <a:gd name="T13" fmla="*/ 3 h 433"/>
                  <a:gd name="T14" fmla="*/ 16 w 541"/>
                  <a:gd name="T15" fmla="*/ 4 h 433"/>
                  <a:gd name="T16" fmla="*/ 17 w 541"/>
                  <a:gd name="T17" fmla="*/ 4 h 433"/>
                  <a:gd name="T18" fmla="*/ 17 w 541"/>
                  <a:gd name="T19" fmla="*/ 5 h 433"/>
                  <a:gd name="T20" fmla="*/ 17 w 541"/>
                  <a:gd name="T21" fmla="*/ 6 h 433"/>
                  <a:gd name="T22" fmla="*/ 14 w 541"/>
                  <a:gd name="T23" fmla="*/ 7 h 433"/>
                  <a:gd name="T24" fmla="*/ 12 w 541"/>
                  <a:gd name="T25" fmla="*/ 9 h 433"/>
                  <a:gd name="T26" fmla="*/ 10 w 541"/>
                  <a:gd name="T27" fmla="*/ 11 h 433"/>
                  <a:gd name="T28" fmla="*/ 8 w 541"/>
                  <a:gd name="T29" fmla="*/ 13 h 433"/>
                  <a:gd name="T30" fmla="*/ 7 w 541"/>
                  <a:gd name="T31" fmla="*/ 13 h 433"/>
                  <a:gd name="T32" fmla="*/ 7 w 541"/>
                  <a:gd name="T33" fmla="*/ 13 h 433"/>
                  <a:gd name="T34" fmla="*/ 5 w 541"/>
                  <a:gd name="T35" fmla="*/ 12 h 433"/>
                  <a:gd name="T36" fmla="*/ 3 w 541"/>
                  <a:gd name="T37" fmla="*/ 10 h 433"/>
                  <a:gd name="T38" fmla="*/ 1 w 541"/>
                  <a:gd name="T39" fmla="*/ 8 h 433"/>
                  <a:gd name="T40" fmla="*/ 2 w 541"/>
                  <a:gd name="T41" fmla="*/ 8 h 433"/>
                  <a:gd name="T42" fmla="*/ 3 w 541"/>
                  <a:gd name="T43" fmla="*/ 9 h 433"/>
                  <a:gd name="T44" fmla="*/ 5 w 541"/>
                  <a:gd name="T45" fmla="*/ 11 h 433"/>
                  <a:gd name="T46" fmla="*/ 7 w 541"/>
                  <a:gd name="T47" fmla="*/ 12 h 433"/>
                  <a:gd name="T48" fmla="*/ 8 w 541"/>
                  <a:gd name="T49" fmla="*/ 12 h 433"/>
                  <a:gd name="T50" fmla="*/ 9 w 541"/>
                  <a:gd name="T51" fmla="*/ 11 h 433"/>
                  <a:gd name="T52" fmla="*/ 10 w 541"/>
                  <a:gd name="T53" fmla="*/ 10 h 433"/>
                  <a:gd name="T54" fmla="*/ 12 w 541"/>
                  <a:gd name="T55" fmla="*/ 9 h 433"/>
                  <a:gd name="T56" fmla="*/ 13 w 541"/>
                  <a:gd name="T57" fmla="*/ 7 h 433"/>
                  <a:gd name="T58" fmla="*/ 15 w 541"/>
                  <a:gd name="T59" fmla="*/ 6 h 433"/>
                  <a:gd name="T60" fmla="*/ 16 w 541"/>
                  <a:gd name="T61" fmla="*/ 5 h 433"/>
                  <a:gd name="T62" fmla="*/ 16 w 541"/>
                  <a:gd name="T63" fmla="*/ 5 h 433"/>
                  <a:gd name="T64" fmla="*/ 16 w 541"/>
                  <a:gd name="T65" fmla="*/ 4 h 433"/>
                  <a:gd name="T66" fmla="*/ 15 w 541"/>
                  <a:gd name="T67" fmla="*/ 4 h 433"/>
                  <a:gd name="T68" fmla="*/ 12 w 541"/>
                  <a:gd name="T69" fmla="*/ 3 h 433"/>
                  <a:gd name="T70" fmla="*/ 10 w 541"/>
                  <a:gd name="T71" fmla="*/ 2 h 433"/>
                  <a:gd name="T72" fmla="*/ 8 w 541"/>
                  <a:gd name="T73" fmla="*/ 1 h 433"/>
                  <a:gd name="T74" fmla="*/ 6 w 541"/>
                  <a:gd name="T75" fmla="*/ 0 h 433"/>
                  <a:gd name="T76" fmla="*/ 5 w 541"/>
                  <a:gd name="T77" fmla="*/ 0 h 433"/>
                  <a:gd name="T78" fmla="*/ 3 w 541"/>
                  <a:gd name="T79" fmla="*/ 1 h 433"/>
                  <a:gd name="T80" fmla="*/ 2 w 541"/>
                  <a:gd name="T81" fmla="*/ 3 h 433"/>
                  <a:gd name="T82" fmla="*/ 1 w 541"/>
                  <a:gd name="T83" fmla="*/ 3 h 433"/>
                  <a:gd name="T84" fmla="*/ 0 w 541"/>
                  <a:gd name="T85" fmla="*/ 3 h 4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1"/>
                  <a:gd name="T130" fmla="*/ 0 h 433"/>
                  <a:gd name="T131" fmla="*/ 541 w 541"/>
                  <a:gd name="T132" fmla="*/ 433 h 4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1" h="433">
                    <a:moveTo>
                      <a:pt x="0" y="109"/>
                    </a:moveTo>
                    <a:lnTo>
                      <a:pt x="66" y="52"/>
                    </a:lnTo>
                    <a:lnTo>
                      <a:pt x="135" y="4"/>
                    </a:lnTo>
                    <a:lnTo>
                      <a:pt x="154" y="0"/>
                    </a:lnTo>
                    <a:lnTo>
                      <a:pt x="192" y="14"/>
                    </a:lnTo>
                    <a:lnTo>
                      <a:pt x="302" y="52"/>
                    </a:lnTo>
                    <a:lnTo>
                      <a:pt x="426" y="100"/>
                    </a:lnTo>
                    <a:lnTo>
                      <a:pt x="510" y="128"/>
                    </a:lnTo>
                    <a:lnTo>
                      <a:pt x="533" y="141"/>
                    </a:lnTo>
                    <a:lnTo>
                      <a:pt x="541" y="170"/>
                    </a:lnTo>
                    <a:lnTo>
                      <a:pt x="521" y="200"/>
                    </a:lnTo>
                    <a:lnTo>
                      <a:pt x="448" y="254"/>
                    </a:lnTo>
                    <a:lnTo>
                      <a:pt x="378" y="309"/>
                    </a:lnTo>
                    <a:lnTo>
                      <a:pt x="298" y="381"/>
                    </a:lnTo>
                    <a:lnTo>
                      <a:pt x="245" y="427"/>
                    </a:lnTo>
                    <a:lnTo>
                      <a:pt x="223" y="433"/>
                    </a:lnTo>
                    <a:lnTo>
                      <a:pt x="200" y="429"/>
                    </a:lnTo>
                    <a:lnTo>
                      <a:pt x="145" y="387"/>
                    </a:lnTo>
                    <a:lnTo>
                      <a:pt x="73" y="326"/>
                    </a:lnTo>
                    <a:lnTo>
                      <a:pt x="23" y="275"/>
                    </a:lnTo>
                    <a:lnTo>
                      <a:pt x="43" y="261"/>
                    </a:lnTo>
                    <a:lnTo>
                      <a:pt x="80" y="303"/>
                    </a:lnTo>
                    <a:lnTo>
                      <a:pt x="149" y="355"/>
                    </a:lnTo>
                    <a:lnTo>
                      <a:pt x="212" y="400"/>
                    </a:lnTo>
                    <a:lnTo>
                      <a:pt x="231" y="404"/>
                    </a:lnTo>
                    <a:lnTo>
                      <a:pt x="264" y="381"/>
                    </a:lnTo>
                    <a:lnTo>
                      <a:pt x="314" y="334"/>
                    </a:lnTo>
                    <a:lnTo>
                      <a:pt x="361" y="296"/>
                    </a:lnTo>
                    <a:lnTo>
                      <a:pt x="414" y="254"/>
                    </a:lnTo>
                    <a:lnTo>
                      <a:pt x="467" y="216"/>
                    </a:lnTo>
                    <a:lnTo>
                      <a:pt x="500" y="183"/>
                    </a:lnTo>
                    <a:lnTo>
                      <a:pt x="510" y="166"/>
                    </a:lnTo>
                    <a:lnTo>
                      <a:pt x="505" y="151"/>
                    </a:lnTo>
                    <a:lnTo>
                      <a:pt x="460" y="138"/>
                    </a:lnTo>
                    <a:lnTo>
                      <a:pt x="374" y="105"/>
                    </a:lnTo>
                    <a:lnTo>
                      <a:pt x="295" y="71"/>
                    </a:lnTo>
                    <a:lnTo>
                      <a:pt x="228" y="44"/>
                    </a:lnTo>
                    <a:lnTo>
                      <a:pt x="161" y="25"/>
                    </a:lnTo>
                    <a:lnTo>
                      <a:pt x="137" y="27"/>
                    </a:lnTo>
                    <a:lnTo>
                      <a:pt x="92" y="60"/>
                    </a:lnTo>
                    <a:lnTo>
                      <a:pt x="42" y="105"/>
                    </a:lnTo>
                    <a:lnTo>
                      <a:pt x="23" y="124"/>
                    </a:lnTo>
                    <a:lnTo>
                      <a:pt x="0" y="109"/>
                    </a:lnTo>
                    <a:close/>
                  </a:path>
                </a:pathLst>
              </a:custGeom>
              <a:solidFill>
                <a:srgbClr val="000000"/>
              </a:solidFill>
              <a:ln w="9525">
                <a:noFill/>
                <a:round/>
                <a:headEnd/>
                <a:tailEnd/>
              </a:ln>
            </p:spPr>
            <p:txBody>
              <a:bodyPr/>
              <a:lstStyle/>
              <a:p>
                <a:endParaRPr lang="en-US" dirty="0"/>
              </a:p>
            </p:txBody>
          </p:sp>
        </p:grpSp>
        <p:grpSp>
          <p:nvGrpSpPr>
            <p:cNvPr id="45068" name="Group 1051"/>
            <p:cNvGrpSpPr>
              <a:grpSpLocks/>
            </p:cNvGrpSpPr>
            <p:nvPr/>
          </p:nvGrpSpPr>
          <p:grpSpPr bwMode="auto">
            <a:xfrm>
              <a:off x="5172" y="841"/>
              <a:ext cx="308" cy="223"/>
              <a:chOff x="5172" y="841"/>
              <a:chExt cx="308" cy="223"/>
            </a:xfrm>
          </p:grpSpPr>
          <p:sp>
            <p:nvSpPr>
              <p:cNvPr id="45093" name="Freeform 1052"/>
              <p:cNvSpPr>
                <a:spLocks/>
              </p:cNvSpPr>
              <p:nvPr/>
            </p:nvSpPr>
            <p:spPr bwMode="auto">
              <a:xfrm>
                <a:off x="5174" y="846"/>
                <a:ext cx="293" cy="211"/>
              </a:xfrm>
              <a:custGeom>
                <a:avLst/>
                <a:gdLst>
                  <a:gd name="T0" fmla="*/ 0 w 585"/>
                  <a:gd name="T1" fmla="*/ 4 h 421"/>
                  <a:gd name="T2" fmla="*/ 5 w 585"/>
                  <a:gd name="T3" fmla="*/ 2 h 421"/>
                  <a:gd name="T4" fmla="*/ 8 w 585"/>
                  <a:gd name="T5" fmla="*/ 1 h 421"/>
                  <a:gd name="T6" fmla="*/ 11 w 585"/>
                  <a:gd name="T7" fmla="*/ 0 h 421"/>
                  <a:gd name="T8" fmla="*/ 11 w 585"/>
                  <a:gd name="T9" fmla="*/ 1 h 421"/>
                  <a:gd name="T10" fmla="*/ 14 w 585"/>
                  <a:gd name="T11" fmla="*/ 4 h 421"/>
                  <a:gd name="T12" fmla="*/ 15 w 585"/>
                  <a:gd name="T13" fmla="*/ 5 h 421"/>
                  <a:gd name="T14" fmla="*/ 19 w 585"/>
                  <a:gd name="T15" fmla="*/ 7 h 421"/>
                  <a:gd name="T16" fmla="*/ 19 w 585"/>
                  <a:gd name="T17" fmla="*/ 8 h 421"/>
                  <a:gd name="T18" fmla="*/ 17 w 585"/>
                  <a:gd name="T19" fmla="*/ 9 h 421"/>
                  <a:gd name="T20" fmla="*/ 14 w 585"/>
                  <a:gd name="T21" fmla="*/ 10 h 421"/>
                  <a:gd name="T22" fmla="*/ 12 w 585"/>
                  <a:gd name="T23" fmla="*/ 12 h 421"/>
                  <a:gd name="T24" fmla="*/ 10 w 585"/>
                  <a:gd name="T25" fmla="*/ 14 h 421"/>
                  <a:gd name="T26" fmla="*/ 8 w 585"/>
                  <a:gd name="T27" fmla="*/ 12 h 421"/>
                  <a:gd name="T28" fmla="*/ 5 w 585"/>
                  <a:gd name="T29" fmla="*/ 9 h 421"/>
                  <a:gd name="T30" fmla="*/ 3 w 585"/>
                  <a:gd name="T31" fmla="*/ 7 h 421"/>
                  <a:gd name="T32" fmla="*/ 1 w 585"/>
                  <a:gd name="T33" fmla="*/ 6 h 421"/>
                  <a:gd name="T34" fmla="*/ 0 w 585"/>
                  <a:gd name="T35" fmla="*/ 4 h 4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5"/>
                  <a:gd name="T55" fmla="*/ 0 h 421"/>
                  <a:gd name="T56" fmla="*/ 585 w 585"/>
                  <a:gd name="T57" fmla="*/ 421 h 4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5" h="421">
                    <a:moveTo>
                      <a:pt x="0" y="107"/>
                    </a:moveTo>
                    <a:lnTo>
                      <a:pt x="131" y="61"/>
                    </a:lnTo>
                    <a:lnTo>
                      <a:pt x="244" y="25"/>
                    </a:lnTo>
                    <a:lnTo>
                      <a:pt x="330" y="0"/>
                    </a:lnTo>
                    <a:lnTo>
                      <a:pt x="351" y="9"/>
                    </a:lnTo>
                    <a:lnTo>
                      <a:pt x="430" y="97"/>
                    </a:lnTo>
                    <a:lnTo>
                      <a:pt x="479" y="137"/>
                    </a:lnTo>
                    <a:lnTo>
                      <a:pt x="585" y="194"/>
                    </a:lnTo>
                    <a:lnTo>
                      <a:pt x="582" y="227"/>
                    </a:lnTo>
                    <a:lnTo>
                      <a:pt x="513" y="263"/>
                    </a:lnTo>
                    <a:lnTo>
                      <a:pt x="429" y="318"/>
                    </a:lnTo>
                    <a:lnTo>
                      <a:pt x="363" y="369"/>
                    </a:lnTo>
                    <a:lnTo>
                      <a:pt x="308" y="421"/>
                    </a:lnTo>
                    <a:lnTo>
                      <a:pt x="236" y="356"/>
                    </a:lnTo>
                    <a:lnTo>
                      <a:pt x="144" y="267"/>
                    </a:lnTo>
                    <a:lnTo>
                      <a:pt x="72" y="206"/>
                    </a:lnTo>
                    <a:lnTo>
                      <a:pt x="17" y="169"/>
                    </a:lnTo>
                    <a:lnTo>
                      <a:pt x="0" y="107"/>
                    </a:lnTo>
                    <a:close/>
                  </a:path>
                </a:pathLst>
              </a:custGeom>
              <a:solidFill>
                <a:srgbClr val="FFFFFF"/>
              </a:solidFill>
              <a:ln w="9525">
                <a:noFill/>
                <a:round/>
                <a:headEnd/>
                <a:tailEnd/>
              </a:ln>
            </p:spPr>
            <p:txBody>
              <a:bodyPr/>
              <a:lstStyle/>
              <a:p>
                <a:endParaRPr lang="en-US" dirty="0"/>
              </a:p>
            </p:txBody>
          </p:sp>
          <p:sp>
            <p:nvSpPr>
              <p:cNvPr id="45094" name="Freeform 1053"/>
              <p:cNvSpPr>
                <a:spLocks/>
              </p:cNvSpPr>
              <p:nvPr/>
            </p:nvSpPr>
            <p:spPr bwMode="auto">
              <a:xfrm>
                <a:off x="5172" y="841"/>
                <a:ext cx="308" cy="223"/>
              </a:xfrm>
              <a:custGeom>
                <a:avLst/>
                <a:gdLst>
                  <a:gd name="T0" fmla="*/ 0 w 617"/>
                  <a:gd name="T1" fmla="*/ 4 h 445"/>
                  <a:gd name="T2" fmla="*/ 3 w 617"/>
                  <a:gd name="T3" fmla="*/ 3 h 445"/>
                  <a:gd name="T4" fmla="*/ 7 w 617"/>
                  <a:gd name="T5" fmla="*/ 1 h 445"/>
                  <a:gd name="T6" fmla="*/ 10 w 617"/>
                  <a:gd name="T7" fmla="*/ 0 h 445"/>
                  <a:gd name="T8" fmla="*/ 11 w 617"/>
                  <a:gd name="T9" fmla="*/ 1 h 445"/>
                  <a:gd name="T10" fmla="*/ 12 w 617"/>
                  <a:gd name="T11" fmla="*/ 2 h 445"/>
                  <a:gd name="T12" fmla="*/ 13 w 617"/>
                  <a:gd name="T13" fmla="*/ 3 h 445"/>
                  <a:gd name="T14" fmla="*/ 15 w 617"/>
                  <a:gd name="T15" fmla="*/ 5 h 445"/>
                  <a:gd name="T16" fmla="*/ 17 w 617"/>
                  <a:gd name="T17" fmla="*/ 6 h 445"/>
                  <a:gd name="T18" fmla="*/ 18 w 617"/>
                  <a:gd name="T19" fmla="*/ 7 h 445"/>
                  <a:gd name="T20" fmla="*/ 19 w 617"/>
                  <a:gd name="T21" fmla="*/ 7 h 445"/>
                  <a:gd name="T22" fmla="*/ 18 w 617"/>
                  <a:gd name="T23" fmla="*/ 8 h 445"/>
                  <a:gd name="T24" fmla="*/ 15 w 617"/>
                  <a:gd name="T25" fmla="*/ 10 h 445"/>
                  <a:gd name="T26" fmla="*/ 13 w 617"/>
                  <a:gd name="T27" fmla="*/ 11 h 445"/>
                  <a:gd name="T28" fmla="*/ 11 w 617"/>
                  <a:gd name="T29" fmla="*/ 13 h 445"/>
                  <a:gd name="T30" fmla="*/ 9 w 617"/>
                  <a:gd name="T31" fmla="*/ 14 h 445"/>
                  <a:gd name="T32" fmla="*/ 9 w 617"/>
                  <a:gd name="T33" fmla="*/ 14 h 445"/>
                  <a:gd name="T34" fmla="*/ 8 w 617"/>
                  <a:gd name="T35" fmla="*/ 13 h 445"/>
                  <a:gd name="T36" fmla="*/ 5 w 617"/>
                  <a:gd name="T37" fmla="*/ 11 h 445"/>
                  <a:gd name="T38" fmla="*/ 3 w 617"/>
                  <a:gd name="T39" fmla="*/ 9 h 445"/>
                  <a:gd name="T40" fmla="*/ 1 w 617"/>
                  <a:gd name="T41" fmla="*/ 7 h 445"/>
                  <a:gd name="T42" fmla="*/ 0 w 617"/>
                  <a:gd name="T43" fmla="*/ 6 h 445"/>
                  <a:gd name="T44" fmla="*/ 0 w 617"/>
                  <a:gd name="T45" fmla="*/ 6 h 445"/>
                  <a:gd name="T46" fmla="*/ 1 w 617"/>
                  <a:gd name="T47" fmla="*/ 6 h 445"/>
                  <a:gd name="T48" fmla="*/ 2 w 617"/>
                  <a:gd name="T49" fmla="*/ 7 h 445"/>
                  <a:gd name="T50" fmla="*/ 4 w 617"/>
                  <a:gd name="T51" fmla="*/ 9 h 445"/>
                  <a:gd name="T52" fmla="*/ 7 w 617"/>
                  <a:gd name="T53" fmla="*/ 11 h 445"/>
                  <a:gd name="T54" fmla="*/ 9 w 617"/>
                  <a:gd name="T55" fmla="*/ 13 h 445"/>
                  <a:gd name="T56" fmla="*/ 10 w 617"/>
                  <a:gd name="T57" fmla="*/ 13 h 445"/>
                  <a:gd name="T58" fmla="*/ 11 w 617"/>
                  <a:gd name="T59" fmla="*/ 12 h 445"/>
                  <a:gd name="T60" fmla="*/ 13 w 617"/>
                  <a:gd name="T61" fmla="*/ 10 h 445"/>
                  <a:gd name="T62" fmla="*/ 14 w 617"/>
                  <a:gd name="T63" fmla="*/ 10 h 445"/>
                  <a:gd name="T64" fmla="*/ 16 w 617"/>
                  <a:gd name="T65" fmla="*/ 8 h 445"/>
                  <a:gd name="T66" fmla="*/ 17 w 617"/>
                  <a:gd name="T67" fmla="*/ 8 h 445"/>
                  <a:gd name="T68" fmla="*/ 17 w 617"/>
                  <a:gd name="T69" fmla="*/ 7 h 445"/>
                  <a:gd name="T70" fmla="*/ 16 w 617"/>
                  <a:gd name="T71" fmla="*/ 6 h 445"/>
                  <a:gd name="T72" fmla="*/ 14 w 617"/>
                  <a:gd name="T73" fmla="*/ 5 h 445"/>
                  <a:gd name="T74" fmla="*/ 12 w 617"/>
                  <a:gd name="T75" fmla="*/ 4 h 445"/>
                  <a:gd name="T76" fmla="*/ 11 w 617"/>
                  <a:gd name="T77" fmla="*/ 2 h 445"/>
                  <a:gd name="T78" fmla="*/ 10 w 617"/>
                  <a:gd name="T79" fmla="*/ 1 h 445"/>
                  <a:gd name="T80" fmla="*/ 9 w 617"/>
                  <a:gd name="T81" fmla="*/ 1 h 445"/>
                  <a:gd name="T82" fmla="*/ 7 w 617"/>
                  <a:gd name="T83" fmla="*/ 2 h 445"/>
                  <a:gd name="T84" fmla="*/ 4 w 617"/>
                  <a:gd name="T85" fmla="*/ 3 h 445"/>
                  <a:gd name="T86" fmla="*/ 2 w 617"/>
                  <a:gd name="T87" fmla="*/ 4 h 445"/>
                  <a:gd name="T88" fmla="*/ 0 w 617"/>
                  <a:gd name="T89" fmla="*/ 5 h 445"/>
                  <a:gd name="T90" fmla="*/ 0 w 617"/>
                  <a:gd name="T91" fmla="*/ 4 h 445"/>
                  <a:gd name="T92" fmla="*/ 0 w 617"/>
                  <a:gd name="T93" fmla="*/ 4 h 4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17"/>
                  <a:gd name="T142" fmla="*/ 0 h 445"/>
                  <a:gd name="T143" fmla="*/ 617 w 617"/>
                  <a:gd name="T144" fmla="*/ 445 h 4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17" h="445">
                    <a:moveTo>
                      <a:pt x="10" y="108"/>
                    </a:moveTo>
                    <a:lnTo>
                      <a:pt x="126" y="68"/>
                    </a:lnTo>
                    <a:lnTo>
                      <a:pt x="243" y="28"/>
                    </a:lnTo>
                    <a:lnTo>
                      <a:pt x="336" y="0"/>
                    </a:lnTo>
                    <a:lnTo>
                      <a:pt x="357" y="7"/>
                    </a:lnTo>
                    <a:lnTo>
                      <a:pt x="386" y="36"/>
                    </a:lnTo>
                    <a:lnTo>
                      <a:pt x="436" y="91"/>
                    </a:lnTo>
                    <a:lnTo>
                      <a:pt x="495" y="139"/>
                    </a:lnTo>
                    <a:lnTo>
                      <a:pt x="560" y="173"/>
                    </a:lnTo>
                    <a:lnTo>
                      <a:pt x="607" y="201"/>
                    </a:lnTo>
                    <a:lnTo>
                      <a:pt x="617" y="222"/>
                    </a:lnTo>
                    <a:lnTo>
                      <a:pt x="593" y="251"/>
                    </a:lnTo>
                    <a:lnTo>
                      <a:pt x="510" y="291"/>
                    </a:lnTo>
                    <a:lnTo>
                      <a:pt x="445" y="329"/>
                    </a:lnTo>
                    <a:lnTo>
                      <a:pt x="383" y="386"/>
                    </a:lnTo>
                    <a:lnTo>
                      <a:pt x="315" y="445"/>
                    </a:lnTo>
                    <a:lnTo>
                      <a:pt x="291" y="443"/>
                    </a:lnTo>
                    <a:lnTo>
                      <a:pt x="260" y="401"/>
                    </a:lnTo>
                    <a:lnTo>
                      <a:pt x="178" y="321"/>
                    </a:lnTo>
                    <a:lnTo>
                      <a:pt x="110" y="259"/>
                    </a:lnTo>
                    <a:lnTo>
                      <a:pt x="48" y="211"/>
                    </a:lnTo>
                    <a:lnTo>
                      <a:pt x="16" y="180"/>
                    </a:lnTo>
                    <a:lnTo>
                      <a:pt x="21" y="163"/>
                    </a:lnTo>
                    <a:lnTo>
                      <a:pt x="38" y="167"/>
                    </a:lnTo>
                    <a:lnTo>
                      <a:pt x="78" y="196"/>
                    </a:lnTo>
                    <a:lnTo>
                      <a:pt x="159" y="266"/>
                    </a:lnTo>
                    <a:lnTo>
                      <a:pt x="241" y="339"/>
                    </a:lnTo>
                    <a:lnTo>
                      <a:pt x="309" y="407"/>
                    </a:lnTo>
                    <a:lnTo>
                      <a:pt x="329" y="403"/>
                    </a:lnTo>
                    <a:lnTo>
                      <a:pt x="367" y="365"/>
                    </a:lnTo>
                    <a:lnTo>
                      <a:pt x="431" y="310"/>
                    </a:lnTo>
                    <a:lnTo>
                      <a:pt x="472" y="289"/>
                    </a:lnTo>
                    <a:lnTo>
                      <a:pt x="524" y="255"/>
                    </a:lnTo>
                    <a:lnTo>
                      <a:pt x="567" y="226"/>
                    </a:lnTo>
                    <a:lnTo>
                      <a:pt x="569" y="213"/>
                    </a:lnTo>
                    <a:lnTo>
                      <a:pt x="536" y="190"/>
                    </a:lnTo>
                    <a:lnTo>
                      <a:pt x="465" y="154"/>
                    </a:lnTo>
                    <a:lnTo>
                      <a:pt x="412" y="108"/>
                    </a:lnTo>
                    <a:lnTo>
                      <a:pt x="367" y="59"/>
                    </a:lnTo>
                    <a:lnTo>
                      <a:pt x="336" y="30"/>
                    </a:lnTo>
                    <a:lnTo>
                      <a:pt x="314" y="28"/>
                    </a:lnTo>
                    <a:lnTo>
                      <a:pt x="240" y="51"/>
                    </a:lnTo>
                    <a:lnTo>
                      <a:pt x="155" y="81"/>
                    </a:lnTo>
                    <a:lnTo>
                      <a:pt x="86" y="106"/>
                    </a:lnTo>
                    <a:lnTo>
                      <a:pt x="19" y="139"/>
                    </a:lnTo>
                    <a:lnTo>
                      <a:pt x="0" y="125"/>
                    </a:lnTo>
                    <a:lnTo>
                      <a:pt x="10" y="108"/>
                    </a:lnTo>
                    <a:close/>
                  </a:path>
                </a:pathLst>
              </a:custGeom>
              <a:solidFill>
                <a:srgbClr val="000000"/>
              </a:solidFill>
              <a:ln w="9525">
                <a:noFill/>
                <a:round/>
                <a:headEnd/>
                <a:tailEnd/>
              </a:ln>
            </p:spPr>
            <p:txBody>
              <a:bodyPr/>
              <a:lstStyle/>
              <a:p>
                <a:endParaRPr lang="en-US" dirty="0"/>
              </a:p>
            </p:txBody>
          </p:sp>
        </p:grpSp>
        <p:grpSp>
          <p:nvGrpSpPr>
            <p:cNvPr id="45069" name="Group 1054"/>
            <p:cNvGrpSpPr>
              <a:grpSpLocks/>
            </p:cNvGrpSpPr>
            <p:nvPr/>
          </p:nvGrpSpPr>
          <p:grpSpPr bwMode="auto">
            <a:xfrm>
              <a:off x="5040" y="986"/>
              <a:ext cx="314" cy="248"/>
              <a:chOff x="5040" y="986"/>
              <a:chExt cx="314" cy="248"/>
            </a:xfrm>
          </p:grpSpPr>
          <p:sp>
            <p:nvSpPr>
              <p:cNvPr id="45091" name="Freeform 1055"/>
              <p:cNvSpPr>
                <a:spLocks/>
              </p:cNvSpPr>
              <p:nvPr/>
            </p:nvSpPr>
            <p:spPr bwMode="auto">
              <a:xfrm>
                <a:off x="5045" y="991"/>
                <a:ext cx="299" cy="235"/>
              </a:xfrm>
              <a:custGeom>
                <a:avLst/>
                <a:gdLst>
                  <a:gd name="T0" fmla="*/ 2 w 598"/>
                  <a:gd name="T1" fmla="*/ 3 h 471"/>
                  <a:gd name="T2" fmla="*/ 9 w 598"/>
                  <a:gd name="T3" fmla="*/ 0 h 471"/>
                  <a:gd name="T4" fmla="*/ 10 w 598"/>
                  <a:gd name="T5" fmla="*/ 0 h 471"/>
                  <a:gd name="T6" fmla="*/ 10 w 598"/>
                  <a:gd name="T7" fmla="*/ 1 h 471"/>
                  <a:gd name="T8" fmla="*/ 12 w 598"/>
                  <a:gd name="T9" fmla="*/ 1 h 471"/>
                  <a:gd name="T10" fmla="*/ 13 w 598"/>
                  <a:gd name="T11" fmla="*/ 1 h 471"/>
                  <a:gd name="T12" fmla="*/ 14 w 598"/>
                  <a:gd name="T13" fmla="*/ 3 h 471"/>
                  <a:gd name="T14" fmla="*/ 15 w 598"/>
                  <a:gd name="T15" fmla="*/ 5 h 471"/>
                  <a:gd name="T16" fmla="*/ 17 w 598"/>
                  <a:gd name="T17" fmla="*/ 7 h 471"/>
                  <a:gd name="T18" fmla="*/ 19 w 598"/>
                  <a:gd name="T19" fmla="*/ 9 h 471"/>
                  <a:gd name="T20" fmla="*/ 19 w 598"/>
                  <a:gd name="T21" fmla="*/ 9 h 471"/>
                  <a:gd name="T22" fmla="*/ 18 w 598"/>
                  <a:gd name="T23" fmla="*/ 10 h 471"/>
                  <a:gd name="T24" fmla="*/ 14 w 598"/>
                  <a:gd name="T25" fmla="*/ 11 h 471"/>
                  <a:gd name="T26" fmla="*/ 12 w 598"/>
                  <a:gd name="T27" fmla="*/ 11 h 471"/>
                  <a:gd name="T28" fmla="*/ 12 w 598"/>
                  <a:gd name="T29" fmla="*/ 12 h 471"/>
                  <a:gd name="T30" fmla="*/ 11 w 598"/>
                  <a:gd name="T31" fmla="*/ 13 h 471"/>
                  <a:gd name="T32" fmla="*/ 9 w 598"/>
                  <a:gd name="T33" fmla="*/ 13 h 471"/>
                  <a:gd name="T34" fmla="*/ 5 w 598"/>
                  <a:gd name="T35" fmla="*/ 13 h 471"/>
                  <a:gd name="T36" fmla="*/ 5 w 598"/>
                  <a:gd name="T37" fmla="*/ 14 h 471"/>
                  <a:gd name="T38" fmla="*/ 1 w 598"/>
                  <a:gd name="T39" fmla="*/ 14 h 471"/>
                  <a:gd name="T40" fmla="*/ 1 w 598"/>
                  <a:gd name="T41" fmla="*/ 14 h 471"/>
                  <a:gd name="T42" fmla="*/ 1 w 598"/>
                  <a:gd name="T43" fmla="*/ 13 h 471"/>
                  <a:gd name="T44" fmla="*/ 0 w 598"/>
                  <a:gd name="T45" fmla="*/ 12 h 471"/>
                  <a:gd name="T46" fmla="*/ 1 w 598"/>
                  <a:gd name="T47" fmla="*/ 10 h 471"/>
                  <a:gd name="T48" fmla="*/ 2 w 598"/>
                  <a:gd name="T49" fmla="*/ 8 h 471"/>
                  <a:gd name="T50" fmla="*/ 2 w 598"/>
                  <a:gd name="T51" fmla="*/ 6 h 471"/>
                  <a:gd name="T52" fmla="*/ 2 w 598"/>
                  <a:gd name="T53" fmla="*/ 4 h 471"/>
                  <a:gd name="T54" fmla="*/ 2 w 598"/>
                  <a:gd name="T55" fmla="*/ 3 h 4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8"/>
                  <a:gd name="T85" fmla="*/ 0 h 471"/>
                  <a:gd name="T86" fmla="*/ 598 w 598"/>
                  <a:gd name="T87" fmla="*/ 471 h 4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8" h="471">
                    <a:moveTo>
                      <a:pt x="93" y="105"/>
                    </a:moveTo>
                    <a:lnTo>
                      <a:pt x="276" y="23"/>
                    </a:lnTo>
                    <a:lnTo>
                      <a:pt x="329" y="0"/>
                    </a:lnTo>
                    <a:lnTo>
                      <a:pt x="344" y="35"/>
                    </a:lnTo>
                    <a:lnTo>
                      <a:pt x="391" y="40"/>
                    </a:lnTo>
                    <a:lnTo>
                      <a:pt x="441" y="33"/>
                    </a:lnTo>
                    <a:lnTo>
                      <a:pt x="465" y="100"/>
                    </a:lnTo>
                    <a:lnTo>
                      <a:pt x="489" y="174"/>
                    </a:lnTo>
                    <a:lnTo>
                      <a:pt x="536" y="225"/>
                    </a:lnTo>
                    <a:lnTo>
                      <a:pt x="581" y="288"/>
                    </a:lnTo>
                    <a:lnTo>
                      <a:pt x="598" y="315"/>
                    </a:lnTo>
                    <a:lnTo>
                      <a:pt x="546" y="340"/>
                    </a:lnTo>
                    <a:lnTo>
                      <a:pt x="456" y="359"/>
                    </a:lnTo>
                    <a:lnTo>
                      <a:pt x="408" y="362"/>
                    </a:lnTo>
                    <a:lnTo>
                      <a:pt x="412" y="406"/>
                    </a:lnTo>
                    <a:lnTo>
                      <a:pt x="377" y="435"/>
                    </a:lnTo>
                    <a:lnTo>
                      <a:pt x="291" y="440"/>
                    </a:lnTo>
                    <a:lnTo>
                      <a:pt x="188" y="444"/>
                    </a:lnTo>
                    <a:lnTo>
                      <a:pt x="136" y="448"/>
                    </a:lnTo>
                    <a:lnTo>
                      <a:pt x="45" y="471"/>
                    </a:lnTo>
                    <a:lnTo>
                      <a:pt x="24" y="471"/>
                    </a:lnTo>
                    <a:lnTo>
                      <a:pt x="31" y="427"/>
                    </a:lnTo>
                    <a:lnTo>
                      <a:pt x="0" y="393"/>
                    </a:lnTo>
                    <a:lnTo>
                      <a:pt x="15" y="351"/>
                    </a:lnTo>
                    <a:lnTo>
                      <a:pt x="64" y="258"/>
                    </a:lnTo>
                    <a:lnTo>
                      <a:pt x="84" y="202"/>
                    </a:lnTo>
                    <a:lnTo>
                      <a:pt x="83" y="159"/>
                    </a:lnTo>
                    <a:lnTo>
                      <a:pt x="93" y="105"/>
                    </a:lnTo>
                    <a:close/>
                  </a:path>
                </a:pathLst>
              </a:custGeom>
              <a:solidFill>
                <a:srgbClr val="FFFFFF"/>
              </a:solidFill>
              <a:ln w="9525">
                <a:noFill/>
                <a:round/>
                <a:headEnd/>
                <a:tailEnd/>
              </a:ln>
            </p:spPr>
            <p:txBody>
              <a:bodyPr/>
              <a:lstStyle/>
              <a:p>
                <a:endParaRPr lang="en-US" dirty="0"/>
              </a:p>
            </p:txBody>
          </p:sp>
          <p:sp>
            <p:nvSpPr>
              <p:cNvPr id="45092" name="Freeform 1056"/>
              <p:cNvSpPr>
                <a:spLocks/>
              </p:cNvSpPr>
              <p:nvPr/>
            </p:nvSpPr>
            <p:spPr bwMode="auto">
              <a:xfrm>
                <a:off x="5040" y="986"/>
                <a:ext cx="314" cy="248"/>
              </a:xfrm>
              <a:custGeom>
                <a:avLst/>
                <a:gdLst>
                  <a:gd name="T0" fmla="*/ 18 w 628"/>
                  <a:gd name="T1" fmla="*/ 8 h 495"/>
                  <a:gd name="T2" fmla="*/ 15 w 628"/>
                  <a:gd name="T3" fmla="*/ 4 h 495"/>
                  <a:gd name="T4" fmla="*/ 14 w 628"/>
                  <a:gd name="T5" fmla="*/ 2 h 495"/>
                  <a:gd name="T6" fmla="*/ 11 w 628"/>
                  <a:gd name="T7" fmla="*/ 2 h 495"/>
                  <a:gd name="T8" fmla="*/ 11 w 628"/>
                  <a:gd name="T9" fmla="*/ 2 h 495"/>
                  <a:gd name="T10" fmla="*/ 13 w 628"/>
                  <a:gd name="T11" fmla="*/ 2 h 495"/>
                  <a:gd name="T12" fmla="*/ 14 w 628"/>
                  <a:gd name="T13" fmla="*/ 5 h 495"/>
                  <a:gd name="T14" fmla="*/ 17 w 628"/>
                  <a:gd name="T15" fmla="*/ 8 h 495"/>
                  <a:gd name="T16" fmla="*/ 19 w 628"/>
                  <a:gd name="T17" fmla="*/ 10 h 495"/>
                  <a:gd name="T18" fmla="*/ 18 w 628"/>
                  <a:gd name="T19" fmla="*/ 11 h 495"/>
                  <a:gd name="T20" fmla="*/ 13 w 628"/>
                  <a:gd name="T21" fmla="*/ 12 h 495"/>
                  <a:gd name="T22" fmla="*/ 11 w 628"/>
                  <a:gd name="T23" fmla="*/ 5 h 495"/>
                  <a:gd name="T24" fmla="*/ 11 w 628"/>
                  <a:gd name="T25" fmla="*/ 1 h 495"/>
                  <a:gd name="T26" fmla="*/ 10 w 628"/>
                  <a:gd name="T27" fmla="*/ 1 h 495"/>
                  <a:gd name="T28" fmla="*/ 5 w 628"/>
                  <a:gd name="T29" fmla="*/ 3 h 495"/>
                  <a:gd name="T30" fmla="*/ 2 w 628"/>
                  <a:gd name="T31" fmla="*/ 4 h 495"/>
                  <a:gd name="T32" fmla="*/ 3 w 628"/>
                  <a:gd name="T33" fmla="*/ 5 h 495"/>
                  <a:gd name="T34" fmla="*/ 7 w 628"/>
                  <a:gd name="T35" fmla="*/ 3 h 495"/>
                  <a:gd name="T36" fmla="*/ 10 w 628"/>
                  <a:gd name="T37" fmla="*/ 1 h 495"/>
                  <a:gd name="T38" fmla="*/ 10 w 628"/>
                  <a:gd name="T39" fmla="*/ 3 h 495"/>
                  <a:gd name="T40" fmla="*/ 11 w 628"/>
                  <a:gd name="T41" fmla="*/ 8 h 495"/>
                  <a:gd name="T42" fmla="*/ 12 w 628"/>
                  <a:gd name="T43" fmla="*/ 12 h 495"/>
                  <a:gd name="T44" fmla="*/ 7 w 628"/>
                  <a:gd name="T45" fmla="*/ 12 h 495"/>
                  <a:gd name="T46" fmla="*/ 2 w 628"/>
                  <a:gd name="T47" fmla="*/ 13 h 495"/>
                  <a:gd name="T48" fmla="*/ 5 w 628"/>
                  <a:gd name="T49" fmla="*/ 13 h 495"/>
                  <a:gd name="T50" fmla="*/ 10 w 628"/>
                  <a:gd name="T51" fmla="*/ 13 h 495"/>
                  <a:gd name="T52" fmla="*/ 12 w 628"/>
                  <a:gd name="T53" fmla="*/ 13 h 495"/>
                  <a:gd name="T54" fmla="*/ 12 w 628"/>
                  <a:gd name="T55" fmla="*/ 14 h 495"/>
                  <a:gd name="T56" fmla="*/ 7 w 628"/>
                  <a:gd name="T57" fmla="*/ 14 h 495"/>
                  <a:gd name="T58" fmla="*/ 2 w 628"/>
                  <a:gd name="T59" fmla="*/ 15 h 495"/>
                  <a:gd name="T60" fmla="*/ 1 w 628"/>
                  <a:gd name="T61" fmla="*/ 14 h 495"/>
                  <a:gd name="T62" fmla="*/ 1 w 628"/>
                  <a:gd name="T63" fmla="*/ 13 h 495"/>
                  <a:gd name="T64" fmla="*/ 2 w 628"/>
                  <a:gd name="T65" fmla="*/ 9 h 495"/>
                  <a:gd name="T66" fmla="*/ 3 w 628"/>
                  <a:gd name="T67" fmla="*/ 5 h 495"/>
                  <a:gd name="T68" fmla="*/ 2 w 628"/>
                  <a:gd name="T69" fmla="*/ 8 h 495"/>
                  <a:gd name="T70" fmla="*/ 1 w 628"/>
                  <a:gd name="T71" fmla="*/ 12 h 495"/>
                  <a:gd name="T72" fmla="*/ 1 w 628"/>
                  <a:gd name="T73" fmla="*/ 14 h 495"/>
                  <a:gd name="T74" fmla="*/ 1 w 628"/>
                  <a:gd name="T75" fmla="*/ 16 h 495"/>
                  <a:gd name="T76" fmla="*/ 2 w 628"/>
                  <a:gd name="T77" fmla="*/ 16 h 495"/>
                  <a:gd name="T78" fmla="*/ 6 w 628"/>
                  <a:gd name="T79" fmla="*/ 15 h 495"/>
                  <a:gd name="T80" fmla="*/ 10 w 628"/>
                  <a:gd name="T81" fmla="*/ 15 h 495"/>
                  <a:gd name="T82" fmla="*/ 13 w 628"/>
                  <a:gd name="T83" fmla="*/ 14 h 495"/>
                  <a:gd name="T84" fmla="*/ 13 w 628"/>
                  <a:gd name="T85" fmla="*/ 12 h 495"/>
                  <a:gd name="T86" fmla="*/ 18 w 628"/>
                  <a:gd name="T87" fmla="*/ 12 h 495"/>
                  <a:gd name="T88" fmla="*/ 20 w 628"/>
                  <a:gd name="T89" fmla="*/ 11 h 4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8"/>
                  <a:gd name="T136" fmla="*/ 0 h 495"/>
                  <a:gd name="T137" fmla="*/ 628 w 628"/>
                  <a:gd name="T138" fmla="*/ 495 h 4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8" h="495">
                    <a:moveTo>
                      <a:pt x="628" y="320"/>
                    </a:moveTo>
                    <a:lnTo>
                      <a:pt x="569" y="248"/>
                    </a:lnTo>
                    <a:lnTo>
                      <a:pt x="512" y="179"/>
                    </a:lnTo>
                    <a:lnTo>
                      <a:pt x="483" y="110"/>
                    </a:lnTo>
                    <a:lnTo>
                      <a:pt x="471" y="59"/>
                    </a:lnTo>
                    <a:lnTo>
                      <a:pt x="461" y="36"/>
                    </a:lnTo>
                    <a:lnTo>
                      <a:pt x="450" y="27"/>
                    </a:lnTo>
                    <a:lnTo>
                      <a:pt x="369" y="42"/>
                    </a:lnTo>
                    <a:lnTo>
                      <a:pt x="373" y="55"/>
                    </a:lnTo>
                    <a:lnTo>
                      <a:pt x="380" y="59"/>
                    </a:lnTo>
                    <a:lnTo>
                      <a:pt x="431" y="57"/>
                    </a:lnTo>
                    <a:lnTo>
                      <a:pt x="442" y="55"/>
                    </a:lnTo>
                    <a:lnTo>
                      <a:pt x="455" y="91"/>
                    </a:lnTo>
                    <a:lnTo>
                      <a:pt x="473" y="147"/>
                    </a:lnTo>
                    <a:lnTo>
                      <a:pt x="493" y="192"/>
                    </a:lnTo>
                    <a:lnTo>
                      <a:pt x="524" y="229"/>
                    </a:lnTo>
                    <a:lnTo>
                      <a:pt x="566" y="284"/>
                    </a:lnTo>
                    <a:lnTo>
                      <a:pt x="590" y="312"/>
                    </a:lnTo>
                    <a:lnTo>
                      <a:pt x="595" y="322"/>
                    </a:lnTo>
                    <a:lnTo>
                      <a:pt x="569" y="333"/>
                    </a:lnTo>
                    <a:lnTo>
                      <a:pt x="500" y="349"/>
                    </a:lnTo>
                    <a:lnTo>
                      <a:pt x="433" y="358"/>
                    </a:lnTo>
                    <a:lnTo>
                      <a:pt x="405" y="246"/>
                    </a:lnTo>
                    <a:lnTo>
                      <a:pt x="376" y="150"/>
                    </a:lnTo>
                    <a:lnTo>
                      <a:pt x="366" y="78"/>
                    </a:lnTo>
                    <a:lnTo>
                      <a:pt x="364" y="19"/>
                    </a:lnTo>
                    <a:lnTo>
                      <a:pt x="355" y="0"/>
                    </a:lnTo>
                    <a:lnTo>
                      <a:pt x="323" y="4"/>
                    </a:lnTo>
                    <a:lnTo>
                      <a:pt x="243" y="36"/>
                    </a:lnTo>
                    <a:lnTo>
                      <a:pt x="175" y="74"/>
                    </a:lnTo>
                    <a:lnTo>
                      <a:pt x="116" y="95"/>
                    </a:lnTo>
                    <a:lnTo>
                      <a:pt x="92" y="101"/>
                    </a:lnTo>
                    <a:lnTo>
                      <a:pt x="83" y="128"/>
                    </a:lnTo>
                    <a:lnTo>
                      <a:pt x="104" y="137"/>
                    </a:lnTo>
                    <a:lnTo>
                      <a:pt x="161" y="99"/>
                    </a:lnTo>
                    <a:lnTo>
                      <a:pt x="237" y="72"/>
                    </a:lnTo>
                    <a:lnTo>
                      <a:pt x="299" y="40"/>
                    </a:lnTo>
                    <a:lnTo>
                      <a:pt x="324" y="27"/>
                    </a:lnTo>
                    <a:lnTo>
                      <a:pt x="336" y="42"/>
                    </a:lnTo>
                    <a:lnTo>
                      <a:pt x="331" y="78"/>
                    </a:lnTo>
                    <a:lnTo>
                      <a:pt x="349" y="143"/>
                    </a:lnTo>
                    <a:lnTo>
                      <a:pt x="380" y="255"/>
                    </a:lnTo>
                    <a:lnTo>
                      <a:pt x="402" y="337"/>
                    </a:lnTo>
                    <a:lnTo>
                      <a:pt x="397" y="358"/>
                    </a:lnTo>
                    <a:lnTo>
                      <a:pt x="349" y="366"/>
                    </a:lnTo>
                    <a:lnTo>
                      <a:pt x="243" y="369"/>
                    </a:lnTo>
                    <a:lnTo>
                      <a:pt x="133" y="383"/>
                    </a:lnTo>
                    <a:lnTo>
                      <a:pt x="80" y="404"/>
                    </a:lnTo>
                    <a:lnTo>
                      <a:pt x="76" y="417"/>
                    </a:lnTo>
                    <a:lnTo>
                      <a:pt x="133" y="404"/>
                    </a:lnTo>
                    <a:lnTo>
                      <a:pt x="237" y="389"/>
                    </a:lnTo>
                    <a:lnTo>
                      <a:pt x="331" y="385"/>
                    </a:lnTo>
                    <a:lnTo>
                      <a:pt x="393" y="381"/>
                    </a:lnTo>
                    <a:lnTo>
                      <a:pt x="405" y="385"/>
                    </a:lnTo>
                    <a:lnTo>
                      <a:pt x="412" y="404"/>
                    </a:lnTo>
                    <a:lnTo>
                      <a:pt x="393" y="421"/>
                    </a:lnTo>
                    <a:lnTo>
                      <a:pt x="352" y="430"/>
                    </a:lnTo>
                    <a:lnTo>
                      <a:pt x="243" y="436"/>
                    </a:lnTo>
                    <a:lnTo>
                      <a:pt x="138" y="446"/>
                    </a:lnTo>
                    <a:lnTo>
                      <a:pt x="64" y="461"/>
                    </a:lnTo>
                    <a:lnTo>
                      <a:pt x="45" y="461"/>
                    </a:lnTo>
                    <a:lnTo>
                      <a:pt x="56" y="434"/>
                    </a:lnTo>
                    <a:lnTo>
                      <a:pt x="50" y="417"/>
                    </a:lnTo>
                    <a:lnTo>
                      <a:pt x="30" y="398"/>
                    </a:lnTo>
                    <a:lnTo>
                      <a:pt x="32" y="371"/>
                    </a:lnTo>
                    <a:lnTo>
                      <a:pt x="73" y="288"/>
                    </a:lnTo>
                    <a:lnTo>
                      <a:pt x="104" y="225"/>
                    </a:lnTo>
                    <a:lnTo>
                      <a:pt x="107" y="154"/>
                    </a:lnTo>
                    <a:lnTo>
                      <a:pt x="92" y="143"/>
                    </a:lnTo>
                    <a:lnTo>
                      <a:pt x="80" y="225"/>
                    </a:lnTo>
                    <a:lnTo>
                      <a:pt x="38" y="310"/>
                    </a:lnTo>
                    <a:lnTo>
                      <a:pt x="6" y="371"/>
                    </a:lnTo>
                    <a:lnTo>
                      <a:pt x="0" y="408"/>
                    </a:lnTo>
                    <a:lnTo>
                      <a:pt x="32" y="440"/>
                    </a:lnTo>
                    <a:lnTo>
                      <a:pt x="26" y="459"/>
                    </a:lnTo>
                    <a:lnTo>
                      <a:pt x="23" y="484"/>
                    </a:lnTo>
                    <a:lnTo>
                      <a:pt x="38" y="495"/>
                    </a:lnTo>
                    <a:lnTo>
                      <a:pt x="88" y="486"/>
                    </a:lnTo>
                    <a:lnTo>
                      <a:pt x="142" y="467"/>
                    </a:lnTo>
                    <a:lnTo>
                      <a:pt x="207" y="459"/>
                    </a:lnTo>
                    <a:lnTo>
                      <a:pt x="297" y="457"/>
                    </a:lnTo>
                    <a:lnTo>
                      <a:pt x="349" y="449"/>
                    </a:lnTo>
                    <a:lnTo>
                      <a:pt x="393" y="446"/>
                    </a:lnTo>
                    <a:lnTo>
                      <a:pt x="426" y="429"/>
                    </a:lnTo>
                    <a:lnTo>
                      <a:pt x="435" y="413"/>
                    </a:lnTo>
                    <a:lnTo>
                      <a:pt x="435" y="379"/>
                    </a:lnTo>
                    <a:lnTo>
                      <a:pt x="492" y="369"/>
                    </a:lnTo>
                    <a:lnTo>
                      <a:pt x="562" y="358"/>
                    </a:lnTo>
                    <a:lnTo>
                      <a:pt x="592" y="345"/>
                    </a:lnTo>
                    <a:lnTo>
                      <a:pt x="616" y="335"/>
                    </a:lnTo>
                    <a:lnTo>
                      <a:pt x="628" y="320"/>
                    </a:lnTo>
                    <a:close/>
                  </a:path>
                </a:pathLst>
              </a:custGeom>
              <a:solidFill>
                <a:srgbClr val="000000"/>
              </a:solidFill>
              <a:ln w="9525">
                <a:noFill/>
                <a:round/>
                <a:headEnd/>
                <a:tailEnd/>
              </a:ln>
            </p:spPr>
            <p:txBody>
              <a:bodyPr/>
              <a:lstStyle/>
              <a:p>
                <a:endParaRPr lang="en-US" dirty="0"/>
              </a:p>
            </p:txBody>
          </p:sp>
        </p:grpSp>
        <p:grpSp>
          <p:nvGrpSpPr>
            <p:cNvPr id="45070" name="Group 1057"/>
            <p:cNvGrpSpPr>
              <a:grpSpLocks/>
            </p:cNvGrpSpPr>
            <p:nvPr/>
          </p:nvGrpSpPr>
          <p:grpSpPr bwMode="auto">
            <a:xfrm>
              <a:off x="4837" y="1029"/>
              <a:ext cx="255" cy="257"/>
              <a:chOff x="4837" y="1029"/>
              <a:chExt cx="255" cy="257"/>
            </a:xfrm>
          </p:grpSpPr>
          <p:sp>
            <p:nvSpPr>
              <p:cNvPr id="45089" name="Freeform 1058"/>
              <p:cNvSpPr>
                <a:spLocks/>
              </p:cNvSpPr>
              <p:nvPr/>
            </p:nvSpPr>
            <p:spPr bwMode="auto">
              <a:xfrm>
                <a:off x="4846" y="1035"/>
                <a:ext cx="246" cy="245"/>
              </a:xfrm>
              <a:custGeom>
                <a:avLst/>
                <a:gdLst>
                  <a:gd name="T0" fmla="*/ 15 w 493"/>
                  <a:gd name="T1" fmla="*/ 4 h 490"/>
                  <a:gd name="T2" fmla="*/ 11 w 493"/>
                  <a:gd name="T3" fmla="*/ 2 h 490"/>
                  <a:gd name="T4" fmla="*/ 8 w 493"/>
                  <a:gd name="T5" fmla="*/ 0 h 490"/>
                  <a:gd name="T6" fmla="*/ 7 w 493"/>
                  <a:gd name="T7" fmla="*/ 1 h 490"/>
                  <a:gd name="T8" fmla="*/ 5 w 493"/>
                  <a:gd name="T9" fmla="*/ 1 h 490"/>
                  <a:gd name="T10" fmla="*/ 3 w 493"/>
                  <a:gd name="T11" fmla="*/ 3 h 490"/>
                  <a:gd name="T12" fmla="*/ 1 w 493"/>
                  <a:gd name="T13" fmla="*/ 4 h 490"/>
                  <a:gd name="T14" fmla="*/ 0 w 493"/>
                  <a:gd name="T15" fmla="*/ 5 h 490"/>
                  <a:gd name="T16" fmla="*/ 0 w 493"/>
                  <a:gd name="T17" fmla="*/ 6 h 490"/>
                  <a:gd name="T18" fmla="*/ 0 w 493"/>
                  <a:gd name="T19" fmla="*/ 7 h 490"/>
                  <a:gd name="T20" fmla="*/ 0 w 493"/>
                  <a:gd name="T21" fmla="*/ 8 h 490"/>
                  <a:gd name="T22" fmla="*/ 0 w 493"/>
                  <a:gd name="T23" fmla="*/ 9 h 490"/>
                  <a:gd name="T24" fmla="*/ 1 w 493"/>
                  <a:gd name="T25" fmla="*/ 10 h 490"/>
                  <a:gd name="T26" fmla="*/ 5 w 493"/>
                  <a:gd name="T27" fmla="*/ 12 h 490"/>
                  <a:gd name="T28" fmla="*/ 6 w 493"/>
                  <a:gd name="T29" fmla="*/ 14 h 490"/>
                  <a:gd name="T30" fmla="*/ 7 w 493"/>
                  <a:gd name="T31" fmla="*/ 15 h 490"/>
                  <a:gd name="T32" fmla="*/ 8 w 493"/>
                  <a:gd name="T33" fmla="*/ 15 h 490"/>
                  <a:gd name="T34" fmla="*/ 9 w 493"/>
                  <a:gd name="T35" fmla="*/ 15 h 490"/>
                  <a:gd name="T36" fmla="*/ 10 w 493"/>
                  <a:gd name="T37" fmla="*/ 15 h 490"/>
                  <a:gd name="T38" fmla="*/ 11 w 493"/>
                  <a:gd name="T39" fmla="*/ 13 h 490"/>
                  <a:gd name="T40" fmla="*/ 12 w 493"/>
                  <a:gd name="T41" fmla="*/ 11 h 490"/>
                  <a:gd name="T42" fmla="*/ 13 w 493"/>
                  <a:gd name="T43" fmla="*/ 9 h 490"/>
                  <a:gd name="T44" fmla="*/ 14 w 493"/>
                  <a:gd name="T45" fmla="*/ 5 h 490"/>
                  <a:gd name="T46" fmla="*/ 15 w 493"/>
                  <a:gd name="T47" fmla="*/ 4 h 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3"/>
                  <a:gd name="T73" fmla="*/ 0 h 490"/>
                  <a:gd name="T74" fmla="*/ 493 w 493"/>
                  <a:gd name="T75" fmla="*/ 490 h 4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3" h="490">
                    <a:moveTo>
                      <a:pt x="493" y="118"/>
                    </a:moveTo>
                    <a:lnTo>
                      <a:pt x="372" y="52"/>
                    </a:lnTo>
                    <a:lnTo>
                      <a:pt x="269" y="0"/>
                    </a:lnTo>
                    <a:lnTo>
                      <a:pt x="245" y="2"/>
                    </a:lnTo>
                    <a:lnTo>
                      <a:pt x="171" y="29"/>
                    </a:lnTo>
                    <a:lnTo>
                      <a:pt x="103" y="65"/>
                    </a:lnTo>
                    <a:lnTo>
                      <a:pt x="50" y="101"/>
                    </a:lnTo>
                    <a:lnTo>
                      <a:pt x="0" y="143"/>
                    </a:lnTo>
                    <a:lnTo>
                      <a:pt x="0" y="162"/>
                    </a:lnTo>
                    <a:lnTo>
                      <a:pt x="26" y="202"/>
                    </a:lnTo>
                    <a:lnTo>
                      <a:pt x="14" y="242"/>
                    </a:lnTo>
                    <a:lnTo>
                      <a:pt x="14" y="284"/>
                    </a:lnTo>
                    <a:lnTo>
                      <a:pt x="59" y="318"/>
                    </a:lnTo>
                    <a:lnTo>
                      <a:pt x="174" y="381"/>
                    </a:lnTo>
                    <a:lnTo>
                      <a:pt x="212" y="417"/>
                    </a:lnTo>
                    <a:lnTo>
                      <a:pt x="250" y="463"/>
                    </a:lnTo>
                    <a:lnTo>
                      <a:pt x="271" y="490"/>
                    </a:lnTo>
                    <a:lnTo>
                      <a:pt x="295" y="486"/>
                    </a:lnTo>
                    <a:lnTo>
                      <a:pt x="333" y="450"/>
                    </a:lnTo>
                    <a:lnTo>
                      <a:pt x="377" y="394"/>
                    </a:lnTo>
                    <a:lnTo>
                      <a:pt x="398" y="333"/>
                    </a:lnTo>
                    <a:lnTo>
                      <a:pt x="427" y="267"/>
                    </a:lnTo>
                    <a:lnTo>
                      <a:pt x="477" y="160"/>
                    </a:lnTo>
                    <a:lnTo>
                      <a:pt x="493" y="118"/>
                    </a:lnTo>
                    <a:close/>
                  </a:path>
                </a:pathLst>
              </a:custGeom>
              <a:solidFill>
                <a:srgbClr val="FFFFFF"/>
              </a:solidFill>
              <a:ln w="9525">
                <a:noFill/>
                <a:round/>
                <a:headEnd/>
                <a:tailEnd/>
              </a:ln>
            </p:spPr>
            <p:txBody>
              <a:bodyPr/>
              <a:lstStyle/>
              <a:p>
                <a:endParaRPr lang="en-US" dirty="0"/>
              </a:p>
            </p:txBody>
          </p:sp>
          <p:sp>
            <p:nvSpPr>
              <p:cNvPr id="45090" name="Freeform 1059"/>
              <p:cNvSpPr>
                <a:spLocks/>
              </p:cNvSpPr>
              <p:nvPr/>
            </p:nvSpPr>
            <p:spPr bwMode="auto">
              <a:xfrm>
                <a:off x="4837" y="1029"/>
                <a:ext cx="250" cy="257"/>
              </a:xfrm>
              <a:custGeom>
                <a:avLst/>
                <a:gdLst>
                  <a:gd name="T0" fmla="*/ 16 w 500"/>
                  <a:gd name="T1" fmla="*/ 5 h 512"/>
                  <a:gd name="T2" fmla="*/ 9 w 500"/>
                  <a:gd name="T3" fmla="*/ 1 h 512"/>
                  <a:gd name="T4" fmla="*/ 9 w 500"/>
                  <a:gd name="T5" fmla="*/ 1 h 512"/>
                  <a:gd name="T6" fmla="*/ 5 w 500"/>
                  <a:gd name="T7" fmla="*/ 3 h 512"/>
                  <a:gd name="T8" fmla="*/ 2 w 500"/>
                  <a:gd name="T9" fmla="*/ 5 h 512"/>
                  <a:gd name="T10" fmla="*/ 1 w 500"/>
                  <a:gd name="T11" fmla="*/ 6 h 512"/>
                  <a:gd name="T12" fmla="*/ 2 w 500"/>
                  <a:gd name="T13" fmla="*/ 7 h 512"/>
                  <a:gd name="T14" fmla="*/ 7 w 500"/>
                  <a:gd name="T15" fmla="*/ 10 h 512"/>
                  <a:gd name="T16" fmla="*/ 10 w 500"/>
                  <a:gd name="T17" fmla="*/ 11 h 512"/>
                  <a:gd name="T18" fmla="*/ 11 w 500"/>
                  <a:gd name="T19" fmla="*/ 12 h 512"/>
                  <a:gd name="T20" fmla="*/ 12 w 500"/>
                  <a:gd name="T21" fmla="*/ 11 h 512"/>
                  <a:gd name="T22" fmla="*/ 14 w 500"/>
                  <a:gd name="T23" fmla="*/ 6 h 512"/>
                  <a:gd name="T24" fmla="*/ 14 w 500"/>
                  <a:gd name="T25" fmla="*/ 8 h 512"/>
                  <a:gd name="T26" fmla="*/ 12 w 500"/>
                  <a:gd name="T27" fmla="*/ 10 h 512"/>
                  <a:gd name="T28" fmla="*/ 11 w 500"/>
                  <a:gd name="T29" fmla="*/ 12 h 512"/>
                  <a:gd name="T30" fmla="*/ 11 w 500"/>
                  <a:gd name="T31" fmla="*/ 13 h 512"/>
                  <a:gd name="T32" fmla="*/ 10 w 500"/>
                  <a:gd name="T33" fmla="*/ 13 h 512"/>
                  <a:gd name="T34" fmla="*/ 8 w 500"/>
                  <a:gd name="T35" fmla="*/ 11 h 512"/>
                  <a:gd name="T36" fmla="*/ 5 w 500"/>
                  <a:gd name="T37" fmla="*/ 9 h 512"/>
                  <a:gd name="T38" fmla="*/ 2 w 500"/>
                  <a:gd name="T39" fmla="*/ 8 h 512"/>
                  <a:gd name="T40" fmla="*/ 2 w 500"/>
                  <a:gd name="T41" fmla="*/ 8 h 512"/>
                  <a:gd name="T42" fmla="*/ 2 w 500"/>
                  <a:gd name="T43" fmla="*/ 9 h 512"/>
                  <a:gd name="T44" fmla="*/ 3 w 500"/>
                  <a:gd name="T45" fmla="*/ 10 h 512"/>
                  <a:gd name="T46" fmla="*/ 6 w 500"/>
                  <a:gd name="T47" fmla="*/ 12 h 512"/>
                  <a:gd name="T48" fmla="*/ 8 w 500"/>
                  <a:gd name="T49" fmla="*/ 14 h 512"/>
                  <a:gd name="T50" fmla="*/ 9 w 500"/>
                  <a:gd name="T51" fmla="*/ 15 h 512"/>
                  <a:gd name="T52" fmla="*/ 10 w 500"/>
                  <a:gd name="T53" fmla="*/ 16 h 512"/>
                  <a:gd name="T54" fmla="*/ 11 w 500"/>
                  <a:gd name="T55" fmla="*/ 15 h 512"/>
                  <a:gd name="T56" fmla="*/ 13 w 500"/>
                  <a:gd name="T57" fmla="*/ 13 h 512"/>
                  <a:gd name="T58" fmla="*/ 14 w 500"/>
                  <a:gd name="T59" fmla="*/ 10 h 512"/>
                  <a:gd name="T60" fmla="*/ 15 w 500"/>
                  <a:gd name="T61" fmla="*/ 9 h 512"/>
                  <a:gd name="T62" fmla="*/ 14 w 500"/>
                  <a:gd name="T63" fmla="*/ 11 h 512"/>
                  <a:gd name="T64" fmla="*/ 13 w 500"/>
                  <a:gd name="T65" fmla="*/ 12 h 512"/>
                  <a:gd name="T66" fmla="*/ 12 w 500"/>
                  <a:gd name="T67" fmla="*/ 14 h 512"/>
                  <a:gd name="T68" fmla="*/ 12 w 500"/>
                  <a:gd name="T69" fmla="*/ 15 h 512"/>
                  <a:gd name="T70" fmla="*/ 10 w 500"/>
                  <a:gd name="T71" fmla="*/ 16 h 512"/>
                  <a:gd name="T72" fmla="*/ 10 w 500"/>
                  <a:gd name="T73" fmla="*/ 17 h 512"/>
                  <a:gd name="T74" fmla="*/ 9 w 500"/>
                  <a:gd name="T75" fmla="*/ 16 h 512"/>
                  <a:gd name="T76" fmla="*/ 8 w 500"/>
                  <a:gd name="T77" fmla="*/ 15 h 512"/>
                  <a:gd name="T78" fmla="*/ 7 w 500"/>
                  <a:gd name="T79" fmla="*/ 14 h 512"/>
                  <a:gd name="T80" fmla="*/ 6 w 500"/>
                  <a:gd name="T81" fmla="*/ 13 h 512"/>
                  <a:gd name="T82" fmla="*/ 4 w 500"/>
                  <a:gd name="T83" fmla="*/ 12 h 512"/>
                  <a:gd name="T84" fmla="*/ 3 w 500"/>
                  <a:gd name="T85" fmla="*/ 11 h 512"/>
                  <a:gd name="T86" fmla="*/ 1 w 500"/>
                  <a:gd name="T87" fmla="*/ 10 h 512"/>
                  <a:gd name="T88" fmla="*/ 1 w 500"/>
                  <a:gd name="T89" fmla="*/ 9 h 512"/>
                  <a:gd name="T90" fmla="*/ 1 w 500"/>
                  <a:gd name="T91" fmla="*/ 9 h 512"/>
                  <a:gd name="T92" fmla="*/ 1 w 500"/>
                  <a:gd name="T93" fmla="*/ 8 h 512"/>
                  <a:gd name="T94" fmla="*/ 1 w 500"/>
                  <a:gd name="T95" fmla="*/ 7 h 512"/>
                  <a:gd name="T96" fmla="*/ 1 w 500"/>
                  <a:gd name="T97" fmla="*/ 6 h 512"/>
                  <a:gd name="T98" fmla="*/ 0 w 500"/>
                  <a:gd name="T99" fmla="*/ 6 h 512"/>
                  <a:gd name="T100" fmla="*/ 1 w 500"/>
                  <a:gd name="T101" fmla="*/ 5 h 512"/>
                  <a:gd name="T102" fmla="*/ 2 w 500"/>
                  <a:gd name="T103" fmla="*/ 4 h 512"/>
                  <a:gd name="T104" fmla="*/ 3 w 500"/>
                  <a:gd name="T105" fmla="*/ 3 h 512"/>
                  <a:gd name="T106" fmla="*/ 5 w 500"/>
                  <a:gd name="T107" fmla="*/ 2 h 512"/>
                  <a:gd name="T108" fmla="*/ 7 w 500"/>
                  <a:gd name="T109" fmla="*/ 1 h 512"/>
                  <a:gd name="T110" fmla="*/ 9 w 500"/>
                  <a:gd name="T111" fmla="*/ 1 h 512"/>
                  <a:gd name="T112" fmla="*/ 10 w 500"/>
                  <a:gd name="T113" fmla="*/ 0 h 512"/>
                  <a:gd name="T114" fmla="*/ 11 w 500"/>
                  <a:gd name="T115" fmla="*/ 1 h 512"/>
                  <a:gd name="T116" fmla="*/ 13 w 500"/>
                  <a:gd name="T117" fmla="*/ 2 h 512"/>
                  <a:gd name="T118" fmla="*/ 16 w 500"/>
                  <a:gd name="T119" fmla="*/ 4 h 512"/>
                  <a:gd name="T120" fmla="*/ 16 w 500"/>
                  <a:gd name="T121" fmla="*/ 5 h 5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0"/>
                  <a:gd name="T184" fmla="*/ 0 h 512"/>
                  <a:gd name="T185" fmla="*/ 500 w 500"/>
                  <a:gd name="T186" fmla="*/ 512 h 5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0" h="512">
                    <a:moveTo>
                      <a:pt x="500" y="141"/>
                    </a:moveTo>
                    <a:lnTo>
                      <a:pt x="282" y="19"/>
                    </a:lnTo>
                    <a:lnTo>
                      <a:pt x="258" y="23"/>
                    </a:lnTo>
                    <a:lnTo>
                      <a:pt x="129" y="82"/>
                    </a:lnTo>
                    <a:lnTo>
                      <a:pt x="34" y="150"/>
                    </a:lnTo>
                    <a:lnTo>
                      <a:pt x="26" y="169"/>
                    </a:lnTo>
                    <a:lnTo>
                      <a:pt x="46" y="196"/>
                    </a:lnTo>
                    <a:lnTo>
                      <a:pt x="203" y="293"/>
                    </a:lnTo>
                    <a:lnTo>
                      <a:pt x="300" y="348"/>
                    </a:lnTo>
                    <a:lnTo>
                      <a:pt x="329" y="362"/>
                    </a:lnTo>
                    <a:lnTo>
                      <a:pt x="362" y="320"/>
                    </a:lnTo>
                    <a:lnTo>
                      <a:pt x="441" y="186"/>
                    </a:lnTo>
                    <a:lnTo>
                      <a:pt x="432" y="232"/>
                    </a:lnTo>
                    <a:lnTo>
                      <a:pt x="382" y="310"/>
                    </a:lnTo>
                    <a:lnTo>
                      <a:pt x="348" y="375"/>
                    </a:lnTo>
                    <a:lnTo>
                      <a:pt x="329" y="394"/>
                    </a:lnTo>
                    <a:lnTo>
                      <a:pt x="308" y="392"/>
                    </a:lnTo>
                    <a:lnTo>
                      <a:pt x="232" y="346"/>
                    </a:lnTo>
                    <a:lnTo>
                      <a:pt x="141" y="283"/>
                    </a:lnTo>
                    <a:lnTo>
                      <a:pt x="62" y="228"/>
                    </a:lnTo>
                    <a:lnTo>
                      <a:pt x="46" y="236"/>
                    </a:lnTo>
                    <a:lnTo>
                      <a:pt x="38" y="280"/>
                    </a:lnTo>
                    <a:lnTo>
                      <a:pt x="84" y="318"/>
                    </a:lnTo>
                    <a:lnTo>
                      <a:pt x="179" y="369"/>
                    </a:lnTo>
                    <a:lnTo>
                      <a:pt x="246" y="428"/>
                    </a:lnTo>
                    <a:lnTo>
                      <a:pt x="284" y="476"/>
                    </a:lnTo>
                    <a:lnTo>
                      <a:pt x="303" y="485"/>
                    </a:lnTo>
                    <a:lnTo>
                      <a:pt x="341" y="457"/>
                    </a:lnTo>
                    <a:lnTo>
                      <a:pt x="386" y="392"/>
                    </a:lnTo>
                    <a:lnTo>
                      <a:pt x="417" y="318"/>
                    </a:lnTo>
                    <a:lnTo>
                      <a:pt x="450" y="261"/>
                    </a:lnTo>
                    <a:lnTo>
                      <a:pt x="429" y="327"/>
                    </a:lnTo>
                    <a:lnTo>
                      <a:pt x="412" y="379"/>
                    </a:lnTo>
                    <a:lnTo>
                      <a:pt x="384" y="424"/>
                    </a:lnTo>
                    <a:lnTo>
                      <a:pt x="353" y="466"/>
                    </a:lnTo>
                    <a:lnTo>
                      <a:pt x="317" y="506"/>
                    </a:lnTo>
                    <a:lnTo>
                      <a:pt x="293" y="512"/>
                    </a:lnTo>
                    <a:lnTo>
                      <a:pt x="270" y="503"/>
                    </a:lnTo>
                    <a:lnTo>
                      <a:pt x="245" y="464"/>
                    </a:lnTo>
                    <a:lnTo>
                      <a:pt x="208" y="421"/>
                    </a:lnTo>
                    <a:lnTo>
                      <a:pt x="165" y="392"/>
                    </a:lnTo>
                    <a:lnTo>
                      <a:pt x="126" y="369"/>
                    </a:lnTo>
                    <a:lnTo>
                      <a:pt x="74" y="339"/>
                    </a:lnTo>
                    <a:lnTo>
                      <a:pt x="31" y="314"/>
                    </a:lnTo>
                    <a:lnTo>
                      <a:pt x="17" y="282"/>
                    </a:lnTo>
                    <a:lnTo>
                      <a:pt x="14" y="264"/>
                    </a:lnTo>
                    <a:lnTo>
                      <a:pt x="17" y="242"/>
                    </a:lnTo>
                    <a:lnTo>
                      <a:pt x="29" y="209"/>
                    </a:lnTo>
                    <a:lnTo>
                      <a:pt x="10" y="186"/>
                    </a:lnTo>
                    <a:lnTo>
                      <a:pt x="0" y="163"/>
                    </a:lnTo>
                    <a:lnTo>
                      <a:pt x="3" y="148"/>
                    </a:lnTo>
                    <a:lnTo>
                      <a:pt x="34" y="118"/>
                    </a:lnTo>
                    <a:lnTo>
                      <a:pt x="88" y="82"/>
                    </a:lnTo>
                    <a:lnTo>
                      <a:pt x="158" y="53"/>
                    </a:lnTo>
                    <a:lnTo>
                      <a:pt x="217" y="19"/>
                    </a:lnTo>
                    <a:lnTo>
                      <a:pt x="265" y="3"/>
                    </a:lnTo>
                    <a:lnTo>
                      <a:pt x="291" y="0"/>
                    </a:lnTo>
                    <a:lnTo>
                      <a:pt x="324" y="19"/>
                    </a:lnTo>
                    <a:lnTo>
                      <a:pt x="398" y="63"/>
                    </a:lnTo>
                    <a:lnTo>
                      <a:pt x="491" y="112"/>
                    </a:lnTo>
                    <a:lnTo>
                      <a:pt x="500" y="141"/>
                    </a:lnTo>
                    <a:close/>
                  </a:path>
                </a:pathLst>
              </a:custGeom>
              <a:solidFill>
                <a:srgbClr val="000000"/>
              </a:solidFill>
              <a:ln w="9525">
                <a:noFill/>
                <a:round/>
                <a:headEnd/>
                <a:tailEnd/>
              </a:ln>
            </p:spPr>
            <p:txBody>
              <a:bodyPr/>
              <a:lstStyle/>
              <a:p>
                <a:endParaRPr lang="en-US" dirty="0"/>
              </a:p>
            </p:txBody>
          </p:sp>
        </p:grpSp>
        <p:grpSp>
          <p:nvGrpSpPr>
            <p:cNvPr id="45071" name="Group 1060"/>
            <p:cNvGrpSpPr>
              <a:grpSpLocks/>
            </p:cNvGrpSpPr>
            <p:nvPr/>
          </p:nvGrpSpPr>
          <p:grpSpPr bwMode="auto">
            <a:xfrm>
              <a:off x="4618" y="1006"/>
              <a:ext cx="283" cy="226"/>
              <a:chOff x="4618" y="1006"/>
              <a:chExt cx="283" cy="226"/>
            </a:xfrm>
          </p:grpSpPr>
          <p:sp>
            <p:nvSpPr>
              <p:cNvPr id="45087" name="Freeform 1061"/>
              <p:cNvSpPr>
                <a:spLocks/>
              </p:cNvSpPr>
              <p:nvPr/>
            </p:nvSpPr>
            <p:spPr bwMode="auto">
              <a:xfrm>
                <a:off x="4623" y="1010"/>
                <a:ext cx="278" cy="216"/>
              </a:xfrm>
              <a:custGeom>
                <a:avLst/>
                <a:gdLst>
                  <a:gd name="T0" fmla="*/ 9 w 554"/>
                  <a:gd name="T1" fmla="*/ 0 h 430"/>
                  <a:gd name="T2" fmla="*/ 11 w 554"/>
                  <a:gd name="T3" fmla="*/ 2 h 430"/>
                  <a:gd name="T4" fmla="*/ 14 w 554"/>
                  <a:gd name="T5" fmla="*/ 4 h 430"/>
                  <a:gd name="T6" fmla="*/ 16 w 554"/>
                  <a:gd name="T7" fmla="*/ 5 h 430"/>
                  <a:gd name="T8" fmla="*/ 18 w 554"/>
                  <a:gd name="T9" fmla="*/ 7 h 430"/>
                  <a:gd name="T10" fmla="*/ 15 w 554"/>
                  <a:gd name="T11" fmla="*/ 10 h 430"/>
                  <a:gd name="T12" fmla="*/ 12 w 554"/>
                  <a:gd name="T13" fmla="*/ 13 h 430"/>
                  <a:gd name="T14" fmla="*/ 11 w 554"/>
                  <a:gd name="T15" fmla="*/ 13 h 430"/>
                  <a:gd name="T16" fmla="*/ 10 w 554"/>
                  <a:gd name="T17" fmla="*/ 14 h 430"/>
                  <a:gd name="T18" fmla="*/ 7 w 554"/>
                  <a:gd name="T19" fmla="*/ 11 h 430"/>
                  <a:gd name="T20" fmla="*/ 4 w 554"/>
                  <a:gd name="T21" fmla="*/ 9 h 430"/>
                  <a:gd name="T22" fmla="*/ 3 w 554"/>
                  <a:gd name="T23" fmla="*/ 8 h 430"/>
                  <a:gd name="T24" fmla="*/ 1 w 554"/>
                  <a:gd name="T25" fmla="*/ 7 h 430"/>
                  <a:gd name="T26" fmla="*/ 0 w 554"/>
                  <a:gd name="T27" fmla="*/ 6 h 430"/>
                  <a:gd name="T28" fmla="*/ 1 w 554"/>
                  <a:gd name="T29" fmla="*/ 6 h 430"/>
                  <a:gd name="T30" fmla="*/ 2 w 554"/>
                  <a:gd name="T31" fmla="*/ 5 h 430"/>
                  <a:gd name="T32" fmla="*/ 4 w 554"/>
                  <a:gd name="T33" fmla="*/ 4 h 430"/>
                  <a:gd name="T34" fmla="*/ 7 w 554"/>
                  <a:gd name="T35" fmla="*/ 3 h 430"/>
                  <a:gd name="T36" fmla="*/ 8 w 554"/>
                  <a:gd name="T37" fmla="*/ 1 h 430"/>
                  <a:gd name="T38" fmla="*/ 9 w 554"/>
                  <a:gd name="T39" fmla="*/ 0 h 4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4"/>
                  <a:gd name="T61" fmla="*/ 0 h 430"/>
                  <a:gd name="T62" fmla="*/ 554 w 554"/>
                  <a:gd name="T63" fmla="*/ 430 h 4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4" h="430">
                    <a:moveTo>
                      <a:pt x="267" y="0"/>
                    </a:moveTo>
                    <a:lnTo>
                      <a:pt x="348" y="45"/>
                    </a:lnTo>
                    <a:lnTo>
                      <a:pt x="434" y="101"/>
                    </a:lnTo>
                    <a:lnTo>
                      <a:pt x="491" y="146"/>
                    </a:lnTo>
                    <a:lnTo>
                      <a:pt x="554" y="200"/>
                    </a:lnTo>
                    <a:lnTo>
                      <a:pt x="449" y="304"/>
                    </a:lnTo>
                    <a:lnTo>
                      <a:pt x="380" y="384"/>
                    </a:lnTo>
                    <a:lnTo>
                      <a:pt x="320" y="415"/>
                    </a:lnTo>
                    <a:lnTo>
                      <a:pt x="292" y="430"/>
                    </a:lnTo>
                    <a:lnTo>
                      <a:pt x="198" y="346"/>
                    </a:lnTo>
                    <a:lnTo>
                      <a:pt x="118" y="274"/>
                    </a:lnTo>
                    <a:lnTo>
                      <a:pt x="77" y="245"/>
                    </a:lnTo>
                    <a:lnTo>
                      <a:pt x="27" y="209"/>
                    </a:lnTo>
                    <a:lnTo>
                      <a:pt x="0" y="190"/>
                    </a:lnTo>
                    <a:lnTo>
                      <a:pt x="3" y="167"/>
                    </a:lnTo>
                    <a:lnTo>
                      <a:pt x="51" y="142"/>
                    </a:lnTo>
                    <a:lnTo>
                      <a:pt x="127" y="110"/>
                    </a:lnTo>
                    <a:lnTo>
                      <a:pt x="193" y="70"/>
                    </a:lnTo>
                    <a:lnTo>
                      <a:pt x="239" y="22"/>
                    </a:lnTo>
                    <a:lnTo>
                      <a:pt x="267" y="0"/>
                    </a:lnTo>
                    <a:close/>
                  </a:path>
                </a:pathLst>
              </a:custGeom>
              <a:solidFill>
                <a:srgbClr val="FFFFFF"/>
              </a:solidFill>
              <a:ln w="9525">
                <a:noFill/>
                <a:round/>
                <a:headEnd/>
                <a:tailEnd/>
              </a:ln>
            </p:spPr>
            <p:txBody>
              <a:bodyPr/>
              <a:lstStyle/>
              <a:p>
                <a:endParaRPr lang="en-US" dirty="0"/>
              </a:p>
            </p:txBody>
          </p:sp>
          <p:sp>
            <p:nvSpPr>
              <p:cNvPr id="45088" name="Freeform 1062"/>
              <p:cNvSpPr>
                <a:spLocks/>
              </p:cNvSpPr>
              <p:nvPr/>
            </p:nvSpPr>
            <p:spPr bwMode="auto">
              <a:xfrm>
                <a:off x="4618" y="1006"/>
                <a:ext cx="262" cy="226"/>
              </a:xfrm>
              <a:custGeom>
                <a:avLst/>
                <a:gdLst>
                  <a:gd name="T0" fmla="*/ 10 w 524"/>
                  <a:gd name="T1" fmla="*/ 13 h 451"/>
                  <a:gd name="T2" fmla="*/ 11 w 524"/>
                  <a:gd name="T3" fmla="*/ 12 h 451"/>
                  <a:gd name="T4" fmla="*/ 13 w 524"/>
                  <a:gd name="T5" fmla="*/ 11 h 451"/>
                  <a:gd name="T6" fmla="*/ 14 w 524"/>
                  <a:gd name="T7" fmla="*/ 10 h 451"/>
                  <a:gd name="T8" fmla="*/ 15 w 524"/>
                  <a:gd name="T9" fmla="*/ 9 h 451"/>
                  <a:gd name="T10" fmla="*/ 15 w 524"/>
                  <a:gd name="T11" fmla="*/ 10 h 451"/>
                  <a:gd name="T12" fmla="*/ 14 w 524"/>
                  <a:gd name="T13" fmla="*/ 11 h 451"/>
                  <a:gd name="T14" fmla="*/ 12 w 524"/>
                  <a:gd name="T15" fmla="*/ 13 h 451"/>
                  <a:gd name="T16" fmla="*/ 10 w 524"/>
                  <a:gd name="T17" fmla="*/ 14 h 451"/>
                  <a:gd name="T18" fmla="*/ 9 w 524"/>
                  <a:gd name="T19" fmla="*/ 15 h 451"/>
                  <a:gd name="T20" fmla="*/ 7 w 524"/>
                  <a:gd name="T21" fmla="*/ 13 h 451"/>
                  <a:gd name="T22" fmla="*/ 5 w 524"/>
                  <a:gd name="T23" fmla="*/ 11 h 451"/>
                  <a:gd name="T24" fmla="*/ 2 w 524"/>
                  <a:gd name="T25" fmla="*/ 9 h 451"/>
                  <a:gd name="T26" fmla="*/ 1 w 524"/>
                  <a:gd name="T27" fmla="*/ 7 h 451"/>
                  <a:gd name="T28" fmla="*/ 0 w 524"/>
                  <a:gd name="T29" fmla="*/ 7 h 451"/>
                  <a:gd name="T30" fmla="*/ 1 w 524"/>
                  <a:gd name="T31" fmla="*/ 6 h 451"/>
                  <a:gd name="T32" fmla="*/ 1 w 524"/>
                  <a:gd name="T33" fmla="*/ 6 h 451"/>
                  <a:gd name="T34" fmla="*/ 1 w 524"/>
                  <a:gd name="T35" fmla="*/ 5 h 451"/>
                  <a:gd name="T36" fmla="*/ 3 w 524"/>
                  <a:gd name="T37" fmla="*/ 4 h 451"/>
                  <a:gd name="T38" fmla="*/ 5 w 524"/>
                  <a:gd name="T39" fmla="*/ 3 h 451"/>
                  <a:gd name="T40" fmla="*/ 6 w 524"/>
                  <a:gd name="T41" fmla="*/ 2 h 451"/>
                  <a:gd name="T42" fmla="*/ 7 w 524"/>
                  <a:gd name="T43" fmla="*/ 1 h 451"/>
                  <a:gd name="T44" fmla="*/ 8 w 524"/>
                  <a:gd name="T45" fmla="*/ 0 h 451"/>
                  <a:gd name="T46" fmla="*/ 9 w 524"/>
                  <a:gd name="T47" fmla="*/ 1 h 451"/>
                  <a:gd name="T48" fmla="*/ 10 w 524"/>
                  <a:gd name="T49" fmla="*/ 1 h 451"/>
                  <a:gd name="T50" fmla="*/ 12 w 524"/>
                  <a:gd name="T51" fmla="*/ 3 h 451"/>
                  <a:gd name="T52" fmla="*/ 14 w 524"/>
                  <a:gd name="T53" fmla="*/ 4 h 451"/>
                  <a:gd name="T54" fmla="*/ 16 w 524"/>
                  <a:gd name="T55" fmla="*/ 5 h 451"/>
                  <a:gd name="T56" fmla="*/ 15 w 524"/>
                  <a:gd name="T57" fmla="*/ 6 h 451"/>
                  <a:gd name="T58" fmla="*/ 13 w 524"/>
                  <a:gd name="T59" fmla="*/ 4 h 451"/>
                  <a:gd name="T60" fmla="*/ 10 w 524"/>
                  <a:gd name="T61" fmla="*/ 2 h 451"/>
                  <a:gd name="T62" fmla="*/ 8 w 524"/>
                  <a:gd name="T63" fmla="*/ 1 h 451"/>
                  <a:gd name="T64" fmla="*/ 7 w 524"/>
                  <a:gd name="T65" fmla="*/ 2 h 451"/>
                  <a:gd name="T66" fmla="*/ 6 w 524"/>
                  <a:gd name="T67" fmla="*/ 3 h 451"/>
                  <a:gd name="T68" fmla="*/ 4 w 524"/>
                  <a:gd name="T69" fmla="*/ 4 h 451"/>
                  <a:gd name="T70" fmla="*/ 3 w 524"/>
                  <a:gd name="T71" fmla="*/ 5 h 451"/>
                  <a:gd name="T72" fmla="*/ 1 w 524"/>
                  <a:gd name="T73" fmla="*/ 6 h 451"/>
                  <a:gd name="T74" fmla="*/ 1 w 524"/>
                  <a:gd name="T75" fmla="*/ 6 h 451"/>
                  <a:gd name="T76" fmla="*/ 1 w 524"/>
                  <a:gd name="T77" fmla="*/ 7 h 451"/>
                  <a:gd name="T78" fmla="*/ 2 w 524"/>
                  <a:gd name="T79" fmla="*/ 8 h 451"/>
                  <a:gd name="T80" fmla="*/ 4 w 524"/>
                  <a:gd name="T81" fmla="*/ 9 h 451"/>
                  <a:gd name="T82" fmla="*/ 6 w 524"/>
                  <a:gd name="T83" fmla="*/ 11 h 451"/>
                  <a:gd name="T84" fmla="*/ 7 w 524"/>
                  <a:gd name="T85" fmla="*/ 12 h 451"/>
                  <a:gd name="T86" fmla="*/ 9 w 524"/>
                  <a:gd name="T87" fmla="*/ 13 h 451"/>
                  <a:gd name="T88" fmla="*/ 10 w 524"/>
                  <a:gd name="T89" fmla="*/ 13 h 4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4"/>
                  <a:gd name="T136" fmla="*/ 0 h 451"/>
                  <a:gd name="T137" fmla="*/ 524 w 524"/>
                  <a:gd name="T138" fmla="*/ 451 h 4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4" h="451">
                    <a:moveTo>
                      <a:pt x="324" y="413"/>
                    </a:moveTo>
                    <a:lnTo>
                      <a:pt x="383" y="377"/>
                    </a:lnTo>
                    <a:lnTo>
                      <a:pt x="433" y="328"/>
                    </a:lnTo>
                    <a:lnTo>
                      <a:pt x="464" y="289"/>
                    </a:lnTo>
                    <a:lnTo>
                      <a:pt x="486" y="286"/>
                    </a:lnTo>
                    <a:lnTo>
                      <a:pt x="484" y="305"/>
                    </a:lnTo>
                    <a:lnTo>
                      <a:pt x="453" y="341"/>
                    </a:lnTo>
                    <a:lnTo>
                      <a:pt x="396" y="400"/>
                    </a:lnTo>
                    <a:lnTo>
                      <a:pt x="331" y="440"/>
                    </a:lnTo>
                    <a:lnTo>
                      <a:pt x="303" y="451"/>
                    </a:lnTo>
                    <a:lnTo>
                      <a:pt x="248" y="400"/>
                    </a:lnTo>
                    <a:lnTo>
                      <a:pt x="162" y="326"/>
                    </a:lnTo>
                    <a:lnTo>
                      <a:pt x="92" y="261"/>
                    </a:lnTo>
                    <a:lnTo>
                      <a:pt x="31" y="221"/>
                    </a:lnTo>
                    <a:lnTo>
                      <a:pt x="0" y="202"/>
                    </a:lnTo>
                    <a:lnTo>
                      <a:pt x="2" y="179"/>
                    </a:lnTo>
                    <a:lnTo>
                      <a:pt x="14" y="166"/>
                    </a:lnTo>
                    <a:lnTo>
                      <a:pt x="43" y="149"/>
                    </a:lnTo>
                    <a:lnTo>
                      <a:pt x="114" y="120"/>
                    </a:lnTo>
                    <a:lnTo>
                      <a:pt x="167" y="89"/>
                    </a:lnTo>
                    <a:lnTo>
                      <a:pt x="219" y="51"/>
                    </a:lnTo>
                    <a:lnTo>
                      <a:pt x="250" y="13"/>
                    </a:lnTo>
                    <a:lnTo>
                      <a:pt x="266" y="0"/>
                    </a:lnTo>
                    <a:lnTo>
                      <a:pt x="291" y="2"/>
                    </a:lnTo>
                    <a:lnTo>
                      <a:pt x="321" y="19"/>
                    </a:lnTo>
                    <a:lnTo>
                      <a:pt x="409" y="78"/>
                    </a:lnTo>
                    <a:lnTo>
                      <a:pt x="471" y="114"/>
                    </a:lnTo>
                    <a:lnTo>
                      <a:pt x="524" y="156"/>
                    </a:lnTo>
                    <a:lnTo>
                      <a:pt x="500" y="175"/>
                    </a:lnTo>
                    <a:lnTo>
                      <a:pt x="431" y="114"/>
                    </a:lnTo>
                    <a:lnTo>
                      <a:pt x="345" y="59"/>
                    </a:lnTo>
                    <a:lnTo>
                      <a:pt x="279" y="27"/>
                    </a:lnTo>
                    <a:lnTo>
                      <a:pt x="241" y="55"/>
                    </a:lnTo>
                    <a:lnTo>
                      <a:pt x="204" y="93"/>
                    </a:lnTo>
                    <a:lnTo>
                      <a:pt x="157" y="120"/>
                    </a:lnTo>
                    <a:lnTo>
                      <a:pt x="105" y="152"/>
                    </a:lnTo>
                    <a:lnTo>
                      <a:pt x="59" y="168"/>
                    </a:lnTo>
                    <a:lnTo>
                      <a:pt x="24" y="183"/>
                    </a:lnTo>
                    <a:lnTo>
                      <a:pt x="29" y="202"/>
                    </a:lnTo>
                    <a:lnTo>
                      <a:pt x="93" y="234"/>
                    </a:lnTo>
                    <a:lnTo>
                      <a:pt x="147" y="282"/>
                    </a:lnTo>
                    <a:lnTo>
                      <a:pt x="209" y="331"/>
                    </a:lnTo>
                    <a:lnTo>
                      <a:pt x="252" y="364"/>
                    </a:lnTo>
                    <a:lnTo>
                      <a:pt x="295" y="406"/>
                    </a:lnTo>
                    <a:lnTo>
                      <a:pt x="324" y="413"/>
                    </a:lnTo>
                    <a:close/>
                  </a:path>
                </a:pathLst>
              </a:custGeom>
              <a:solidFill>
                <a:srgbClr val="000000"/>
              </a:solidFill>
              <a:ln w="9525">
                <a:noFill/>
                <a:round/>
                <a:headEnd/>
                <a:tailEnd/>
              </a:ln>
            </p:spPr>
            <p:txBody>
              <a:bodyPr/>
              <a:lstStyle/>
              <a:p>
                <a:endParaRPr lang="en-US" dirty="0"/>
              </a:p>
            </p:txBody>
          </p:sp>
        </p:grpSp>
        <p:grpSp>
          <p:nvGrpSpPr>
            <p:cNvPr id="45072" name="Group 1063"/>
            <p:cNvGrpSpPr>
              <a:grpSpLocks/>
            </p:cNvGrpSpPr>
            <p:nvPr/>
          </p:nvGrpSpPr>
          <p:grpSpPr bwMode="auto">
            <a:xfrm>
              <a:off x="4578" y="1217"/>
              <a:ext cx="181" cy="241"/>
              <a:chOff x="4578" y="1217"/>
              <a:chExt cx="181" cy="241"/>
            </a:xfrm>
          </p:grpSpPr>
          <p:sp>
            <p:nvSpPr>
              <p:cNvPr id="45085" name="Freeform 1064"/>
              <p:cNvSpPr>
                <a:spLocks/>
              </p:cNvSpPr>
              <p:nvPr/>
            </p:nvSpPr>
            <p:spPr bwMode="auto">
              <a:xfrm>
                <a:off x="4580" y="1225"/>
                <a:ext cx="172" cy="228"/>
              </a:xfrm>
              <a:custGeom>
                <a:avLst/>
                <a:gdLst>
                  <a:gd name="T0" fmla="*/ 0 w 345"/>
                  <a:gd name="T1" fmla="*/ 8 h 457"/>
                  <a:gd name="T2" fmla="*/ 0 w 345"/>
                  <a:gd name="T3" fmla="*/ 5 h 457"/>
                  <a:gd name="T4" fmla="*/ 0 w 345"/>
                  <a:gd name="T5" fmla="*/ 4 h 457"/>
                  <a:gd name="T6" fmla="*/ 1 w 345"/>
                  <a:gd name="T7" fmla="*/ 2 h 457"/>
                  <a:gd name="T8" fmla="*/ 2 w 345"/>
                  <a:gd name="T9" fmla="*/ 0 h 457"/>
                  <a:gd name="T10" fmla="*/ 3 w 345"/>
                  <a:gd name="T11" fmla="*/ 0 h 457"/>
                  <a:gd name="T12" fmla="*/ 6 w 345"/>
                  <a:gd name="T13" fmla="*/ 1 h 457"/>
                  <a:gd name="T14" fmla="*/ 8 w 345"/>
                  <a:gd name="T15" fmla="*/ 3 h 457"/>
                  <a:gd name="T16" fmla="*/ 10 w 345"/>
                  <a:gd name="T17" fmla="*/ 4 h 457"/>
                  <a:gd name="T18" fmla="*/ 10 w 345"/>
                  <a:gd name="T19" fmla="*/ 5 h 457"/>
                  <a:gd name="T20" fmla="*/ 10 w 345"/>
                  <a:gd name="T21" fmla="*/ 6 h 457"/>
                  <a:gd name="T22" fmla="*/ 9 w 345"/>
                  <a:gd name="T23" fmla="*/ 8 h 457"/>
                  <a:gd name="T24" fmla="*/ 8 w 345"/>
                  <a:gd name="T25" fmla="*/ 10 h 457"/>
                  <a:gd name="T26" fmla="*/ 8 w 345"/>
                  <a:gd name="T27" fmla="*/ 13 h 457"/>
                  <a:gd name="T28" fmla="*/ 8 w 345"/>
                  <a:gd name="T29" fmla="*/ 14 h 457"/>
                  <a:gd name="T30" fmla="*/ 7 w 345"/>
                  <a:gd name="T31" fmla="*/ 14 h 457"/>
                  <a:gd name="T32" fmla="*/ 4 w 345"/>
                  <a:gd name="T33" fmla="*/ 12 h 457"/>
                  <a:gd name="T34" fmla="*/ 1 w 345"/>
                  <a:gd name="T35" fmla="*/ 10 h 457"/>
                  <a:gd name="T36" fmla="*/ 0 w 345"/>
                  <a:gd name="T37" fmla="*/ 8 h 4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
                  <a:gd name="T58" fmla="*/ 0 h 457"/>
                  <a:gd name="T59" fmla="*/ 345 w 345"/>
                  <a:gd name="T60" fmla="*/ 457 h 4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 h="457">
                    <a:moveTo>
                      <a:pt x="0" y="284"/>
                    </a:moveTo>
                    <a:lnTo>
                      <a:pt x="6" y="187"/>
                    </a:lnTo>
                    <a:lnTo>
                      <a:pt x="21" y="132"/>
                    </a:lnTo>
                    <a:lnTo>
                      <a:pt x="47" y="73"/>
                    </a:lnTo>
                    <a:lnTo>
                      <a:pt x="78" y="31"/>
                    </a:lnTo>
                    <a:lnTo>
                      <a:pt x="118" y="0"/>
                    </a:lnTo>
                    <a:lnTo>
                      <a:pt x="217" y="63"/>
                    </a:lnTo>
                    <a:lnTo>
                      <a:pt x="281" y="99"/>
                    </a:lnTo>
                    <a:lnTo>
                      <a:pt x="340" y="135"/>
                    </a:lnTo>
                    <a:lnTo>
                      <a:pt x="345" y="168"/>
                    </a:lnTo>
                    <a:lnTo>
                      <a:pt x="323" y="223"/>
                    </a:lnTo>
                    <a:lnTo>
                      <a:pt x="290" y="282"/>
                    </a:lnTo>
                    <a:lnTo>
                      <a:pt x="285" y="337"/>
                    </a:lnTo>
                    <a:lnTo>
                      <a:pt x="283" y="438"/>
                    </a:lnTo>
                    <a:lnTo>
                      <a:pt x="266" y="457"/>
                    </a:lnTo>
                    <a:lnTo>
                      <a:pt x="245" y="457"/>
                    </a:lnTo>
                    <a:lnTo>
                      <a:pt x="152" y="404"/>
                    </a:lnTo>
                    <a:lnTo>
                      <a:pt x="59" y="337"/>
                    </a:lnTo>
                    <a:lnTo>
                      <a:pt x="0" y="284"/>
                    </a:lnTo>
                    <a:close/>
                  </a:path>
                </a:pathLst>
              </a:custGeom>
              <a:solidFill>
                <a:srgbClr val="FFFFFF"/>
              </a:solidFill>
              <a:ln w="9525">
                <a:noFill/>
                <a:round/>
                <a:headEnd/>
                <a:tailEnd/>
              </a:ln>
            </p:spPr>
            <p:txBody>
              <a:bodyPr/>
              <a:lstStyle/>
              <a:p>
                <a:endParaRPr lang="en-US" dirty="0"/>
              </a:p>
            </p:txBody>
          </p:sp>
          <p:sp>
            <p:nvSpPr>
              <p:cNvPr id="45086" name="Freeform 1065"/>
              <p:cNvSpPr>
                <a:spLocks/>
              </p:cNvSpPr>
              <p:nvPr/>
            </p:nvSpPr>
            <p:spPr bwMode="auto">
              <a:xfrm>
                <a:off x="4578" y="1217"/>
                <a:ext cx="181" cy="241"/>
              </a:xfrm>
              <a:custGeom>
                <a:avLst/>
                <a:gdLst>
                  <a:gd name="T0" fmla="*/ 1 w 362"/>
                  <a:gd name="T1" fmla="*/ 9 h 482"/>
                  <a:gd name="T2" fmla="*/ 1 w 362"/>
                  <a:gd name="T3" fmla="*/ 6 h 482"/>
                  <a:gd name="T4" fmla="*/ 1 w 362"/>
                  <a:gd name="T5" fmla="*/ 4 h 482"/>
                  <a:gd name="T6" fmla="*/ 3 w 362"/>
                  <a:gd name="T7" fmla="*/ 3 h 482"/>
                  <a:gd name="T8" fmla="*/ 3 w 362"/>
                  <a:gd name="T9" fmla="*/ 1 h 482"/>
                  <a:gd name="T10" fmla="*/ 5 w 362"/>
                  <a:gd name="T11" fmla="*/ 2 h 482"/>
                  <a:gd name="T12" fmla="*/ 7 w 362"/>
                  <a:gd name="T13" fmla="*/ 4 h 482"/>
                  <a:gd name="T14" fmla="*/ 11 w 362"/>
                  <a:gd name="T15" fmla="*/ 6 h 482"/>
                  <a:gd name="T16" fmla="*/ 11 w 362"/>
                  <a:gd name="T17" fmla="*/ 6 h 482"/>
                  <a:gd name="T18" fmla="*/ 10 w 362"/>
                  <a:gd name="T19" fmla="*/ 8 h 482"/>
                  <a:gd name="T20" fmla="*/ 9 w 362"/>
                  <a:gd name="T21" fmla="*/ 10 h 482"/>
                  <a:gd name="T22" fmla="*/ 9 w 362"/>
                  <a:gd name="T23" fmla="*/ 12 h 482"/>
                  <a:gd name="T24" fmla="*/ 9 w 362"/>
                  <a:gd name="T25" fmla="*/ 14 h 482"/>
                  <a:gd name="T26" fmla="*/ 9 w 362"/>
                  <a:gd name="T27" fmla="*/ 15 h 482"/>
                  <a:gd name="T28" fmla="*/ 7 w 362"/>
                  <a:gd name="T29" fmla="*/ 15 h 482"/>
                  <a:gd name="T30" fmla="*/ 5 w 362"/>
                  <a:gd name="T31" fmla="*/ 13 h 482"/>
                  <a:gd name="T32" fmla="*/ 3 w 362"/>
                  <a:gd name="T33" fmla="*/ 11 h 482"/>
                  <a:gd name="T34" fmla="*/ 1 w 362"/>
                  <a:gd name="T35" fmla="*/ 10 h 482"/>
                  <a:gd name="T36" fmla="*/ 1 w 362"/>
                  <a:gd name="T37" fmla="*/ 11 h 482"/>
                  <a:gd name="T38" fmla="*/ 1 w 362"/>
                  <a:gd name="T39" fmla="*/ 12 h 482"/>
                  <a:gd name="T40" fmla="*/ 4 w 362"/>
                  <a:gd name="T41" fmla="*/ 13 h 482"/>
                  <a:gd name="T42" fmla="*/ 6 w 362"/>
                  <a:gd name="T43" fmla="*/ 15 h 482"/>
                  <a:gd name="T44" fmla="*/ 7 w 362"/>
                  <a:gd name="T45" fmla="*/ 15 h 482"/>
                  <a:gd name="T46" fmla="*/ 9 w 362"/>
                  <a:gd name="T47" fmla="*/ 15 h 482"/>
                  <a:gd name="T48" fmla="*/ 10 w 362"/>
                  <a:gd name="T49" fmla="*/ 15 h 482"/>
                  <a:gd name="T50" fmla="*/ 10 w 362"/>
                  <a:gd name="T51" fmla="*/ 15 h 482"/>
                  <a:gd name="T52" fmla="*/ 10 w 362"/>
                  <a:gd name="T53" fmla="*/ 13 h 482"/>
                  <a:gd name="T54" fmla="*/ 10 w 362"/>
                  <a:gd name="T55" fmla="*/ 11 h 482"/>
                  <a:gd name="T56" fmla="*/ 10 w 362"/>
                  <a:gd name="T57" fmla="*/ 10 h 482"/>
                  <a:gd name="T58" fmla="*/ 11 w 362"/>
                  <a:gd name="T59" fmla="*/ 8 h 482"/>
                  <a:gd name="T60" fmla="*/ 11 w 362"/>
                  <a:gd name="T61" fmla="*/ 7 h 482"/>
                  <a:gd name="T62" fmla="*/ 11 w 362"/>
                  <a:gd name="T63" fmla="*/ 6 h 482"/>
                  <a:gd name="T64" fmla="*/ 11 w 362"/>
                  <a:gd name="T65" fmla="*/ 5 h 482"/>
                  <a:gd name="T66" fmla="*/ 11 w 362"/>
                  <a:gd name="T67" fmla="*/ 5 h 482"/>
                  <a:gd name="T68" fmla="*/ 11 w 362"/>
                  <a:gd name="T69" fmla="*/ 4 h 482"/>
                  <a:gd name="T70" fmla="*/ 7 w 362"/>
                  <a:gd name="T71" fmla="*/ 3 h 482"/>
                  <a:gd name="T72" fmla="*/ 6 w 362"/>
                  <a:gd name="T73" fmla="*/ 2 h 482"/>
                  <a:gd name="T74" fmla="*/ 3 w 362"/>
                  <a:gd name="T75" fmla="*/ 0 h 482"/>
                  <a:gd name="T76" fmla="*/ 3 w 362"/>
                  <a:gd name="T77" fmla="*/ 0 h 482"/>
                  <a:gd name="T78" fmla="*/ 3 w 362"/>
                  <a:gd name="T79" fmla="*/ 2 h 482"/>
                  <a:gd name="T80" fmla="*/ 1 w 362"/>
                  <a:gd name="T81" fmla="*/ 3 h 482"/>
                  <a:gd name="T82" fmla="*/ 1 w 362"/>
                  <a:gd name="T83" fmla="*/ 6 h 482"/>
                  <a:gd name="T84" fmla="*/ 0 w 362"/>
                  <a:gd name="T85" fmla="*/ 7 h 482"/>
                  <a:gd name="T86" fmla="*/ 0 w 362"/>
                  <a:gd name="T87" fmla="*/ 9 h 482"/>
                  <a:gd name="T88" fmla="*/ 1 w 362"/>
                  <a:gd name="T89" fmla="*/ 11 h 482"/>
                  <a:gd name="T90" fmla="*/ 1 w 362"/>
                  <a:gd name="T91" fmla="*/ 11 h 482"/>
                  <a:gd name="T92" fmla="*/ 1 w 362"/>
                  <a:gd name="T93" fmla="*/ 10 h 482"/>
                  <a:gd name="T94" fmla="*/ 1 w 362"/>
                  <a:gd name="T95" fmla="*/ 9 h 4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2"/>
                  <a:gd name="T145" fmla="*/ 0 h 482"/>
                  <a:gd name="T146" fmla="*/ 362 w 362"/>
                  <a:gd name="T147" fmla="*/ 482 h 4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2" h="482">
                    <a:moveTo>
                      <a:pt x="23" y="272"/>
                    </a:moveTo>
                    <a:lnTo>
                      <a:pt x="26" y="175"/>
                    </a:lnTo>
                    <a:lnTo>
                      <a:pt x="50" y="112"/>
                    </a:lnTo>
                    <a:lnTo>
                      <a:pt x="78" y="65"/>
                    </a:lnTo>
                    <a:lnTo>
                      <a:pt x="117" y="32"/>
                    </a:lnTo>
                    <a:lnTo>
                      <a:pt x="155" y="42"/>
                    </a:lnTo>
                    <a:lnTo>
                      <a:pt x="252" y="110"/>
                    </a:lnTo>
                    <a:lnTo>
                      <a:pt x="336" y="162"/>
                    </a:lnTo>
                    <a:lnTo>
                      <a:pt x="336" y="183"/>
                    </a:lnTo>
                    <a:lnTo>
                      <a:pt x="307" y="240"/>
                    </a:lnTo>
                    <a:lnTo>
                      <a:pt x="283" y="307"/>
                    </a:lnTo>
                    <a:lnTo>
                      <a:pt x="278" y="358"/>
                    </a:lnTo>
                    <a:lnTo>
                      <a:pt x="278" y="438"/>
                    </a:lnTo>
                    <a:lnTo>
                      <a:pt x="272" y="461"/>
                    </a:lnTo>
                    <a:lnTo>
                      <a:pt x="233" y="455"/>
                    </a:lnTo>
                    <a:lnTo>
                      <a:pt x="148" y="400"/>
                    </a:lnTo>
                    <a:lnTo>
                      <a:pt x="81" y="350"/>
                    </a:lnTo>
                    <a:lnTo>
                      <a:pt x="38" y="318"/>
                    </a:lnTo>
                    <a:lnTo>
                      <a:pt x="26" y="322"/>
                    </a:lnTo>
                    <a:lnTo>
                      <a:pt x="48" y="354"/>
                    </a:lnTo>
                    <a:lnTo>
                      <a:pt x="128" y="409"/>
                    </a:lnTo>
                    <a:lnTo>
                      <a:pt x="202" y="455"/>
                    </a:lnTo>
                    <a:lnTo>
                      <a:pt x="248" y="478"/>
                    </a:lnTo>
                    <a:lnTo>
                      <a:pt x="269" y="482"/>
                    </a:lnTo>
                    <a:lnTo>
                      <a:pt x="293" y="468"/>
                    </a:lnTo>
                    <a:lnTo>
                      <a:pt x="302" y="449"/>
                    </a:lnTo>
                    <a:lnTo>
                      <a:pt x="302" y="385"/>
                    </a:lnTo>
                    <a:lnTo>
                      <a:pt x="300" y="328"/>
                    </a:lnTo>
                    <a:lnTo>
                      <a:pt x="307" y="293"/>
                    </a:lnTo>
                    <a:lnTo>
                      <a:pt x="328" y="253"/>
                    </a:lnTo>
                    <a:lnTo>
                      <a:pt x="353" y="198"/>
                    </a:lnTo>
                    <a:lnTo>
                      <a:pt x="362" y="175"/>
                    </a:lnTo>
                    <a:lnTo>
                      <a:pt x="362" y="156"/>
                    </a:lnTo>
                    <a:lnTo>
                      <a:pt x="353" y="143"/>
                    </a:lnTo>
                    <a:lnTo>
                      <a:pt x="322" y="120"/>
                    </a:lnTo>
                    <a:lnTo>
                      <a:pt x="248" y="84"/>
                    </a:lnTo>
                    <a:lnTo>
                      <a:pt x="178" y="34"/>
                    </a:lnTo>
                    <a:lnTo>
                      <a:pt x="123" y="0"/>
                    </a:lnTo>
                    <a:lnTo>
                      <a:pt x="105" y="0"/>
                    </a:lnTo>
                    <a:lnTo>
                      <a:pt x="71" y="36"/>
                    </a:lnTo>
                    <a:lnTo>
                      <a:pt x="38" y="93"/>
                    </a:lnTo>
                    <a:lnTo>
                      <a:pt x="11" y="162"/>
                    </a:lnTo>
                    <a:lnTo>
                      <a:pt x="0" y="215"/>
                    </a:lnTo>
                    <a:lnTo>
                      <a:pt x="0" y="267"/>
                    </a:lnTo>
                    <a:lnTo>
                      <a:pt x="4" y="326"/>
                    </a:lnTo>
                    <a:lnTo>
                      <a:pt x="11" y="331"/>
                    </a:lnTo>
                    <a:lnTo>
                      <a:pt x="21" y="307"/>
                    </a:lnTo>
                    <a:lnTo>
                      <a:pt x="23" y="272"/>
                    </a:lnTo>
                    <a:close/>
                  </a:path>
                </a:pathLst>
              </a:custGeom>
              <a:solidFill>
                <a:srgbClr val="000000"/>
              </a:solidFill>
              <a:ln w="9525">
                <a:noFill/>
                <a:round/>
                <a:headEnd/>
                <a:tailEnd/>
              </a:ln>
            </p:spPr>
            <p:txBody>
              <a:bodyPr/>
              <a:lstStyle/>
              <a:p>
                <a:endParaRPr lang="en-US" dirty="0"/>
              </a:p>
            </p:txBody>
          </p:sp>
        </p:grpSp>
        <p:grpSp>
          <p:nvGrpSpPr>
            <p:cNvPr id="45073" name="Group 1066"/>
            <p:cNvGrpSpPr>
              <a:grpSpLocks/>
            </p:cNvGrpSpPr>
            <p:nvPr/>
          </p:nvGrpSpPr>
          <p:grpSpPr bwMode="auto">
            <a:xfrm>
              <a:off x="4236" y="1231"/>
              <a:ext cx="268" cy="175"/>
              <a:chOff x="4236" y="1231"/>
              <a:chExt cx="268" cy="175"/>
            </a:xfrm>
          </p:grpSpPr>
          <p:sp>
            <p:nvSpPr>
              <p:cNvPr id="45083" name="Freeform 1067"/>
              <p:cNvSpPr>
                <a:spLocks/>
              </p:cNvSpPr>
              <p:nvPr/>
            </p:nvSpPr>
            <p:spPr bwMode="auto">
              <a:xfrm>
                <a:off x="4242" y="1236"/>
                <a:ext cx="252" cy="165"/>
              </a:xfrm>
              <a:custGeom>
                <a:avLst/>
                <a:gdLst>
                  <a:gd name="T0" fmla="*/ 4 w 503"/>
                  <a:gd name="T1" fmla="*/ 0 h 330"/>
                  <a:gd name="T2" fmla="*/ 3 w 503"/>
                  <a:gd name="T3" fmla="*/ 1 h 330"/>
                  <a:gd name="T4" fmla="*/ 2 w 503"/>
                  <a:gd name="T5" fmla="*/ 3 h 330"/>
                  <a:gd name="T6" fmla="*/ 1 w 503"/>
                  <a:gd name="T7" fmla="*/ 5 h 330"/>
                  <a:gd name="T8" fmla="*/ 0 w 503"/>
                  <a:gd name="T9" fmla="*/ 6 h 330"/>
                  <a:gd name="T10" fmla="*/ 1 w 503"/>
                  <a:gd name="T11" fmla="*/ 7 h 330"/>
                  <a:gd name="T12" fmla="*/ 2 w 503"/>
                  <a:gd name="T13" fmla="*/ 9 h 330"/>
                  <a:gd name="T14" fmla="*/ 5 w 503"/>
                  <a:gd name="T15" fmla="*/ 9 h 330"/>
                  <a:gd name="T16" fmla="*/ 7 w 503"/>
                  <a:gd name="T17" fmla="*/ 9 h 330"/>
                  <a:gd name="T18" fmla="*/ 10 w 503"/>
                  <a:gd name="T19" fmla="*/ 9 h 330"/>
                  <a:gd name="T20" fmla="*/ 12 w 503"/>
                  <a:gd name="T21" fmla="*/ 10 h 330"/>
                  <a:gd name="T22" fmla="*/ 14 w 503"/>
                  <a:gd name="T23" fmla="*/ 10 h 330"/>
                  <a:gd name="T24" fmla="*/ 14 w 503"/>
                  <a:gd name="T25" fmla="*/ 10 h 330"/>
                  <a:gd name="T26" fmla="*/ 15 w 503"/>
                  <a:gd name="T27" fmla="*/ 6 h 330"/>
                  <a:gd name="T28" fmla="*/ 16 w 503"/>
                  <a:gd name="T29" fmla="*/ 5 h 330"/>
                  <a:gd name="T30" fmla="*/ 16 w 503"/>
                  <a:gd name="T31" fmla="*/ 3 h 330"/>
                  <a:gd name="T32" fmla="*/ 15 w 503"/>
                  <a:gd name="T33" fmla="*/ 3 h 330"/>
                  <a:gd name="T34" fmla="*/ 12 w 503"/>
                  <a:gd name="T35" fmla="*/ 3 h 330"/>
                  <a:gd name="T36" fmla="*/ 10 w 503"/>
                  <a:gd name="T37" fmla="*/ 3 h 330"/>
                  <a:gd name="T38" fmla="*/ 8 w 503"/>
                  <a:gd name="T39" fmla="*/ 3 h 330"/>
                  <a:gd name="T40" fmla="*/ 6 w 503"/>
                  <a:gd name="T41" fmla="*/ 3 h 330"/>
                  <a:gd name="T42" fmla="*/ 5 w 503"/>
                  <a:gd name="T43" fmla="*/ 1 h 330"/>
                  <a:gd name="T44" fmla="*/ 4 w 503"/>
                  <a:gd name="T45" fmla="*/ 0 h 3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3"/>
                  <a:gd name="T70" fmla="*/ 0 h 330"/>
                  <a:gd name="T71" fmla="*/ 503 w 503"/>
                  <a:gd name="T72" fmla="*/ 330 h 3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3" h="330">
                    <a:moveTo>
                      <a:pt x="112" y="0"/>
                    </a:moveTo>
                    <a:lnTo>
                      <a:pt x="79" y="51"/>
                    </a:lnTo>
                    <a:lnTo>
                      <a:pt x="36" y="114"/>
                    </a:lnTo>
                    <a:lnTo>
                      <a:pt x="12" y="168"/>
                    </a:lnTo>
                    <a:lnTo>
                      <a:pt x="0" y="217"/>
                    </a:lnTo>
                    <a:lnTo>
                      <a:pt x="12" y="244"/>
                    </a:lnTo>
                    <a:lnTo>
                      <a:pt x="41" y="259"/>
                    </a:lnTo>
                    <a:lnTo>
                      <a:pt x="136" y="259"/>
                    </a:lnTo>
                    <a:lnTo>
                      <a:pt x="202" y="276"/>
                    </a:lnTo>
                    <a:lnTo>
                      <a:pt x="289" y="286"/>
                    </a:lnTo>
                    <a:lnTo>
                      <a:pt x="358" y="305"/>
                    </a:lnTo>
                    <a:lnTo>
                      <a:pt x="424" y="330"/>
                    </a:lnTo>
                    <a:lnTo>
                      <a:pt x="443" y="293"/>
                    </a:lnTo>
                    <a:lnTo>
                      <a:pt x="463" y="217"/>
                    </a:lnTo>
                    <a:lnTo>
                      <a:pt x="494" y="160"/>
                    </a:lnTo>
                    <a:lnTo>
                      <a:pt x="503" y="124"/>
                    </a:lnTo>
                    <a:lnTo>
                      <a:pt x="467" y="120"/>
                    </a:lnTo>
                    <a:lnTo>
                      <a:pt x="370" y="110"/>
                    </a:lnTo>
                    <a:lnTo>
                      <a:pt x="308" y="105"/>
                    </a:lnTo>
                    <a:lnTo>
                      <a:pt x="246" y="88"/>
                    </a:lnTo>
                    <a:lnTo>
                      <a:pt x="189" y="65"/>
                    </a:lnTo>
                    <a:lnTo>
                      <a:pt x="148" y="36"/>
                    </a:lnTo>
                    <a:lnTo>
                      <a:pt x="112" y="0"/>
                    </a:lnTo>
                    <a:close/>
                  </a:path>
                </a:pathLst>
              </a:custGeom>
              <a:solidFill>
                <a:srgbClr val="FFFFFF"/>
              </a:solidFill>
              <a:ln w="9525">
                <a:noFill/>
                <a:round/>
                <a:headEnd/>
                <a:tailEnd/>
              </a:ln>
            </p:spPr>
            <p:txBody>
              <a:bodyPr/>
              <a:lstStyle/>
              <a:p>
                <a:endParaRPr lang="en-US" dirty="0"/>
              </a:p>
            </p:txBody>
          </p:sp>
          <p:sp>
            <p:nvSpPr>
              <p:cNvPr id="45084" name="Freeform 1068"/>
              <p:cNvSpPr>
                <a:spLocks/>
              </p:cNvSpPr>
              <p:nvPr/>
            </p:nvSpPr>
            <p:spPr bwMode="auto">
              <a:xfrm>
                <a:off x="4236" y="1231"/>
                <a:ext cx="268" cy="175"/>
              </a:xfrm>
              <a:custGeom>
                <a:avLst/>
                <a:gdLst>
                  <a:gd name="T0" fmla="*/ 15 w 538"/>
                  <a:gd name="T1" fmla="*/ 4 h 351"/>
                  <a:gd name="T2" fmla="*/ 12 w 538"/>
                  <a:gd name="T3" fmla="*/ 4 h 351"/>
                  <a:gd name="T4" fmla="*/ 10 w 538"/>
                  <a:gd name="T5" fmla="*/ 3 h 351"/>
                  <a:gd name="T6" fmla="*/ 8 w 538"/>
                  <a:gd name="T7" fmla="*/ 3 h 351"/>
                  <a:gd name="T8" fmla="*/ 6 w 538"/>
                  <a:gd name="T9" fmla="*/ 2 h 351"/>
                  <a:gd name="T10" fmla="*/ 4 w 538"/>
                  <a:gd name="T11" fmla="*/ 1 h 351"/>
                  <a:gd name="T12" fmla="*/ 3 w 538"/>
                  <a:gd name="T13" fmla="*/ 0 h 351"/>
                  <a:gd name="T14" fmla="*/ 3 w 538"/>
                  <a:gd name="T15" fmla="*/ 0 h 351"/>
                  <a:gd name="T16" fmla="*/ 4 w 538"/>
                  <a:gd name="T17" fmla="*/ 0 h 351"/>
                  <a:gd name="T18" fmla="*/ 4 w 538"/>
                  <a:gd name="T19" fmla="*/ 0 h 351"/>
                  <a:gd name="T20" fmla="*/ 6 w 538"/>
                  <a:gd name="T21" fmla="*/ 2 h 351"/>
                  <a:gd name="T22" fmla="*/ 7 w 538"/>
                  <a:gd name="T23" fmla="*/ 2 h 351"/>
                  <a:gd name="T24" fmla="*/ 9 w 538"/>
                  <a:gd name="T25" fmla="*/ 3 h 351"/>
                  <a:gd name="T26" fmla="*/ 12 w 538"/>
                  <a:gd name="T27" fmla="*/ 3 h 351"/>
                  <a:gd name="T28" fmla="*/ 13 w 538"/>
                  <a:gd name="T29" fmla="*/ 3 h 351"/>
                  <a:gd name="T30" fmla="*/ 15 w 538"/>
                  <a:gd name="T31" fmla="*/ 3 h 351"/>
                  <a:gd name="T32" fmla="*/ 16 w 538"/>
                  <a:gd name="T33" fmla="*/ 3 h 351"/>
                  <a:gd name="T34" fmla="*/ 16 w 538"/>
                  <a:gd name="T35" fmla="*/ 4 h 351"/>
                  <a:gd name="T36" fmla="*/ 16 w 538"/>
                  <a:gd name="T37" fmla="*/ 5 h 351"/>
                  <a:gd name="T38" fmla="*/ 15 w 538"/>
                  <a:gd name="T39" fmla="*/ 6 h 351"/>
                  <a:gd name="T40" fmla="*/ 14 w 538"/>
                  <a:gd name="T41" fmla="*/ 8 h 351"/>
                  <a:gd name="T42" fmla="*/ 14 w 538"/>
                  <a:gd name="T43" fmla="*/ 9 h 351"/>
                  <a:gd name="T44" fmla="*/ 14 w 538"/>
                  <a:gd name="T45" fmla="*/ 10 h 351"/>
                  <a:gd name="T46" fmla="*/ 12 w 538"/>
                  <a:gd name="T47" fmla="*/ 10 h 351"/>
                  <a:gd name="T48" fmla="*/ 10 w 538"/>
                  <a:gd name="T49" fmla="*/ 10 h 351"/>
                  <a:gd name="T50" fmla="*/ 8 w 538"/>
                  <a:gd name="T51" fmla="*/ 9 h 351"/>
                  <a:gd name="T52" fmla="*/ 6 w 538"/>
                  <a:gd name="T53" fmla="*/ 9 h 351"/>
                  <a:gd name="T54" fmla="*/ 3 w 538"/>
                  <a:gd name="T55" fmla="*/ 8 h 351"/>
                  <a:gd name="T56" fmla="*/ 1 w 538"/>
                  <a:gd name="T57" fmla="*/ 8 h 351"/>
                  <a:gd name="T58" fmla="*/ 0 w 538"/>
                  <a:gd name="T59" fmla="*/ 8 h 351"/>
                  <a:gd name="T60" fmla="*/ 0 w 538"/>
                  <a:gd name="T61" fmla="*/ 7 h 351"/>
                  <a:gd name="T62" fmla="*/ 0 w 538"/>
                  <a:gd name="T63" fmla="*/ 6 h 351"/>
                  <a:gd name="T64" fmla="*/ 0 w 538"/>
                  <a:gd name="T65" fmla="*/ 4 h 351"/>
                  <a:gd name="T66" fmla="*/ 1 w 538"/>
                  <a:gd name="T67" fmla="*/ 2 h 351"/>
                  <a:gd name="T68" fmla="*/ 2 w 538"/>
                  <a:gd name="T69" fmla="*/ 0 h 351"/>
                  <a:gd name="T70" fmla="*/ 3 w 538"/>
                  <a:gd name="T71" fmla="*/ 1 h 351"/>
                  <a:gd name="T72" fmla="*/ 3 w 538"/>
                  <a:gd name="T73" fmla="*/ 1 h 351"/>
                  <a:gd name="T74" fmla="*/ 2 w 538"/>
                  <a:gd name="T75" fmla="*/ 3 h 351"/>
                  <a:gd name="T76" fmla="*/ 1 w 538"/>
                  <a:gd name="T77" fmla="*/ 4 h 351"/>
                  <a:gd name="T78" fmla="*/ 1 w 538"/>
                  <a:gd name="T79" fmla="*/ 5 h 351"/>
                  <a:gd name="T80" fmla="*/ 1 w 538"/>
                  <a:gd name="T81" fmla="*/ 6 h 351"/>
                  <a:gd name="T82" fmla="*/ 1 w 538"/>
                  <a:gd name="T83" fmla="*/ 7 h 351"/>
                  <a:gd name="T84" fmla="*/ 3 w 538"/>
                  <a:gd name="T85" fmla="*/ 7 h 351"/>
                  <a:gd name="T86" fmla="*/ 5 w 538"/>
                  <a:gd name="T87" fmla="*/ 8 h 351"/>
                  <a:gd name="T88" fmla="*/ 6 w 538"/>
                  <a:gd name="T89" fmla="*/ 8 h 351"/>
                  <a:gd name="T90" fmla="*/ 9 w 538"/>
                  <a:gd name="T91" fmla="*/ 8 h 351"/>
                  <a:gd name="T92" fmla="*/ 10 w 538"/>
                  <a:gd name="T93" fmla="*/ 9 h 351"/>
                  <a:gd name="T94" fmla="*/ 12 w 538"/>
                  <a:gd name="T95" fmla="*/ 9 h 351"/>
                  <a:gd name="T96" fmla="*/ 13 w 538"/>
                  <a:gd name="T97" fmla="*/ 10 h 351"/>
                  <a:gd name="T98" fmla="*/ 13 w 538"/>
                  <a:gd name="T99" fmla="*/ 9 h 351"/>
                  <a:gd name="T100" fmla="*/ 14 w 538"/>
                  <a:gd name="T101" fmla="*/ 7 h 351"/>
                  <a:gd name="T102" fmla="*/ 14 w 538"/>
                  <a:gd name="T103" fmla="*/ 6 h 351"/>
                  <a:gd name="T104" fmla="*/ 15 w 538"/>
                  <a:gd name="T105" fmla="*/ 5 h 351"/>
                  <a:gd name="T106" fmla="*/ 15 w 538"/>
                  <a:gd name="T107" fmla="*/ 4 h 3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8"/>
                  <a:gd name="T163" fmla="*/ 0 h 351"/>
                  <a:gd name="T164" fmla="*/ 538 w 538"/>
                  <a:gd name="T165" fmla="*/ 351 h 3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8" h="351">
                    <a:moveTo>
                      <a:pt x="500" y="140"/>
                    </a:moveTo>
                    <a:lnTo>
                      <a:pt x="396" y="136"/>
                    </a:lnTo>
                    <a:lnTo>
                      <a:pt x="324" y="124"/>
                    </a:lnTo>
                    <a:lnTo>
                      <a:pt x="265" y="111"/>
                    </a:lnTo>
                    <a:lnTo>
                      <a:pt x="203" y="92"/>
                    </a:lnTo>
                    <a:lnTo>
                      <a:pt x="155" y="54"/>
                    </a:lnTo>
                    <a:lnTo>
                      <a:pt x="117" y="21"/>
                    </a:lnTo>
                    <a:lnTo>
                      <a:pt x="121" y="0"/>
                    </a:lnTo>
                    <a:lnTo>
                      <a:pt x="138" y="4"/>
                    </a:lnTo>
                    <a:lnTo>
                      <a:pt x="159" y="27"/>
                    </a:lnTo>
                    <a:lnTo>
                      <a:pt x="219" y="69"/>
                    </a:lnTo>
                    <a:lnTo>
                      <a:pt x="253" y="88"/>
                    </a:lnTo>
                    <a:lnTo>
                      <a:pt x="307" y="101"/>
                    </a:lnTo>
                    <a:lnTo>
                      <a:pt x="386" y="111"/>
                    </a:lnTo>
                    <a:lnTo>
                      <a:pt x="446" y="119"/>
                    </a:lnTo>
                    <a:lnTo>
                      <a:pt x="510" y="117"/>
                    </a:lnTo>
                    <a:lnTo>
                      <a:pt x="534" y="124"/>
                    </a:lnTo>
                    <a:lnTo>
                      <a:pt x="538" y="140"/>
                    </a:lnTo>
                    <a:lnTo>
                      <a:pt x="521" y="168"/>
                    </a:lnTo>
                    <a:lnTo>
                      <a:pt x="493" y="216"/>
                    </a:lnTo>
                    <a:lnTo>
                      <a:pt x="476" y="258"/>
                    </a:lnTo>
                    <a:lnTo>
                      <a:pt x="458" y="315"/>
                    </a:lnTo>
                    <a:lnTo>
                      <a:pt x="452" y="351"/>
                    </a:lnTo>
                    <a:lnTo>
                      <a:pt x="414" y="351"/>
                    </a:lnTo>
                    <a:lnTo>
                      <a:pt x="352" y="322"/>
                    </a:lnTo>
                    <a:lnTo>
                      <a:pt x="279" y="305"/>
                    </a:lnTo>
                    <a:lnTo>
                      <a:pt x="197" y="292"/>
                    </a:lnTo>
                    <a:lnTo>
                      <a:pt x="117" y="277"/>
                    </a:lnTo>
                    <a:lnTo>
                      <a:pt x="45" y="273"/>
                    </a:lnTo>
                    <a:lnTo>
                      <a:pt x="17" y="267"/>
                    </a:lnTo>
                    <a:lnTo>
                      <a:pt x="4" y="244"/>
                    </a:lnTo>
                    <a:lnTo>
                      <a:pt x="0" y="214"/>
                    </a:lnTo>
                    <a:lnTo>
                      <a:pt x="23" y="151"/>
                    </a:lnTo>
                    <a:lnTo>
                      <a:pt x="59" y="82"/>
                    </a:lnTo>
                    <a:lnTo>
                      <a:pt x="95" y="31"/>
                    </a:lnTo>
                    <a:lnTo>
                      <a:pt x="114" y="33"/>
                    </a:lnTo>
                    <a:lnTo>
                      <a:pt x="114" y="60"/>
                    </a:lnTo>
                    <a:lnTo>
                      <a:pt x="85" y="96"/>
                    </a:lnTo>
                    <a:lnTo>
                      <a:pt x="52" y="140"/>
                    </a:lnTo>
                    <a:lnTo>
                      <a:pt x="38" y="183"/>
                    </a:lnTo>
                    <a:lnTo>
                      <a:pt x="35" y="214"/>
                    </a:lnTo>
                    <a:lnTo>
                      <a:pt x="52" y="244"/>
                    </a:lnTo>
                    <a:lnTo>
                      <a:pt x="97" y="250"/>
                    </a:lnTo>
                    <a:lnTo>
                      <a:pt x="167" y="260"/>
                    </a:lnTo>
                    <a:lnTo>
                      <a:pt x="221" y="273"/>
                    </a:lnTo>
                    <a:lnTo>
                      <a:pt x="293" y="282"/>
                    </a:lnTo>
                    <a:lnTo>
                      <a:pt x="352" y="296"/>
                    </a:lnTo>
                    <a:lnTo>
                      <a:pt x="407" y="315"/>
                    </a:lnTo>
                    <a:lnTo>
                      <a:pt x="431" y="320"/>
                    </a:lnTo>
                    <a:lnTo>
                      <a:pt x="443" y="301"/>
                    </a:lnTo>
                    <a:lnTo>
                      <a:pt x="455" y="244"/>
                    </a:lnTo>
                    <a:lnTo>
                      <a:pt x="472" y="208"/>
                    </a:lnTo>
                    <a:lnTo>
                      <a:pt x="488" y="170"/>
                    </a:lnTo>
                    <a:lnTo>
                      <a:pt x="500" y="140"/>
                    </a:lnTo>
                    <a:close/>
                  </a:path>
                </a:pathLst>
              </a:custGeom>
              <a:solidFill>
                <a:srgbClr val="000000"/>
              </a:solidFill>
              <a:ln w="9525">
                <a:noFill/>
                <a:round/>
                <a:headEnd/>
                <a:tailEnd/>
              </a:ln>
            </p:spPr>
            <p:txBody>
              <a:bodyPr/>
              <a:lstStyle/>
              <a:p>
                <a:endParaRPr lang="en-US" dirty="0"/>
              </a:p>
            </p:txBody>
          </p:sp>
        </p:grpSp>
        <p:grpSp>
          <p:nvGrpSpPr>
            <p:cNvPr id="45074" name="Group 1069"/>
            <p:cNvGrpSpPr>
              <a:grpSpLocks/>
            </p:cNvGrpSpPr>
            <p:nvPr/>
          </p:nvGrpSpPr>
          <p:grpSpPr bwMode="auto">
            <a:xfrm>
              <a:off x="4332" y="989"/>
              <a:ext cx="211" cy="215"/>
              <a:chOff x="4332" y="989"/>
              <a:chExt cx="211" cy="215"/>
            </a:xfrm>
          </p:grpSpPr>
          <p:sp>
            <p:nvSpPr>
              <p:cNvPr id="45081" name="Freeform 1070"/>
              <p:cNvSpPr>
                <a:spLocks/>
              </p:cNvSpPr>
              <p:nvPr/>
            </p:nvSpPr>
            <p:spPr bwMode="auto">
              <a:xfrm>
                <a:off x="4337" y="989"/>
                <a:ext cx="198" cy="209"/>
              </a:xfrm>
              <a:custGeom>
                <a:avLst/>
                <a:gdLst>
                  <a:gd name="T0" fmla="*/ 2 w 397"/>
                  <a:gd name="T1" fmla="*/ 2 h 417"/>
                  <a:gd name="T2" fmla="*/ 3 w 397"/>
                  <a:gd name="T3" fmla="*/ 0 h 417"/>
                  <a:gd name="T4" fmla="*/ 5 w 397"/>
                  <a:gd name="T5" fmla="*/ 1 h 417"/>
                  <a:gd name="T6" fmla="*/ 9 w 397"/>
                  <a:gd name="T7" fmla="*/ 2 h 417"/>
                  <a:gd name="T8" fmla="*/ 11 w 397"/>
                  <a:gd name="T9" fmla="*/ 3 h 417"/>
                  <a:gd name="T10" fmla="*/ 12 w 397"/>
                  <a:gd name="T11" fmla="*/ 4 h 417"/>
                  <a:gd name="T12" fmla="*/ 11 w 397"/>
                  <a:gd name="T13" fmla="*/ 5 h 417"/>
                  <a:gd name="T14" fmla="*/ 10 w 397"/>
                  <a:gd name="T15" fmla="*/ 8 h 417"/>
                  <a:gd name="T16" fmla="*/ 9 w 397"/>
                  <a:gd name="T17" fmla="*/ 11 h 417"/>
                  <a:gd name="T18" fmla="*/ 8 w 397"/>
                  <a:gd name="T19" fmla="*/ 13 h 417"/>
                  <a:gd name="T20" fmla="*/ 7 w 397"/>
                  <a:gd name="T21" fmla="*/ 14 h 417"/>
                  <a:gd name="T22" fmla="*/ 5 w 397"/>
                  <a:gd name="T23" fmla="*/ 13 h 417"/>
                  <a:gd name="T24" fmla="*/ 3 w 397"/>
                  <a:gd name="T25" fmla="*/ 13 h 417"/>
                  <a:gd name="T26" fmla="*/ 0 w 397"/>
                  <a:gd name="T27" fmla="*/ 13 h 417"/>
                  <a:gd name="T28" fmla="*/ 0 w 397"/>
                  <a:gd name="T29" fmla="*/ 12 h 417"/>
                  <a:gd name="T30" fmla="*/ 0 w 397"/>
                  <a:gd name="T31" fmla="*/ 10 h 417"/>
                  <a:gd name="T32" fmla="*/ 1 w 397"/>
                  <a:gd name="T33" fmla="*/ 7 h 417"/>
                  <a:gd name="T34" fmla="*/ 1 w 397"/>
                  <a:gd name="T35" fmla="*/ 4 h 417"/>
                  <a:gd name="T36" fmla="*/ 2 w 397"/>
                  <a:gd name="T37" fmla="*/ 3 h 417"/>
                  <a:gd name="T38" fmla="*/ 2 w 397"/>
                  <a:gd name="T39" fmla="*/ 2 h 4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7"/>
                  <a:gd name="T61" fmla="*/ 0 h 417"/>
                  <a:gd name="T62" fmla="*/ 397 w 397"/>
                  <a:gd name="T63" fmla="*/ 417 h 4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7" h="417">
                    <a:moveTo>
                      <a:pt x="83" y="43"/>
                    </a:moveTo>
                    <a:lnTo>
                      <a:pt x="100" y="0"/>
                    </a:lnTo>
                    <a:lnTo>
                      <a:pt x="188" y="23"/>
                    </a:lnTo>
                    <a:lnTo>
                      <a:pt x="297" y="55"/>
                    </a:lnTo>
                    <a:lnTo>
                      <a:pt x="383" y="72"/>
                    </a:lnTo>
                    <a:lnTo>
                      <a:pt x="397" y="99"/>
                    </a:lnTo>
                    <a:lnTo>
                      <a:pt x="364" y="146"/>
                    </a:lnTo>
                    <a:lnTo>
                      <a:pt x="336" y="230"/>
                    </a:lnTo>
                    <a:lnTo>
                      <a:pt x="307" y="322"/>
                    </a:lnTo>
                    <a:lnTo>
                      <a:pt x="274" y="407"/>
                    </a:lnTo>
                    <a:lnTo>
                      <a:pt x="255" y="417"/>
                    </a:lnTo>
                    <a:lnTo>
                      <a:pt x="180" y="396"/>
                    </a:lnTo>
                    <a:lnTo>
                      <a:pt x="109" y="386"/>
                    </a:lnTo>
                    <a:lnTo>
                      <a:pt x="28" y="386"/>
                    </a:lnTo>
                    <a:lnTo>
                      <a:pt x="0" y="377"/>
                    </a:lnTo>
                    <a:lnTo>
                      <a:pt x="13" y="308"/>
                    </a:lnTo>
                    <a:lnTo>
                      <a:pt x="42" y="221"/>
                    </a:lnTo>
                    <a:lnTo>
                      <a:pt x="62" y="122"/>
                    </a:lnTo>
                    <a:lnTo>
                      <a:pt x="69" y="74"/>
                    </a:lnTo>
                    <a:lnTo>
                      <a:pt x="83" y="43"/>
                    </a:lnTo>
                    <a:close/>
                  </a:path>
                </a:pathLst>
              </a:custGeom>
              <a:solidFill>
                <a:srgbClr val="FFFFFF"/>
              </a:solidFill>
              <a:ln w="9525">
                <a:noFill/>
                <a:round/>
                <a:headEnd/>
                <a:tailEnd/>
              </a:ln>
            </p:spPr>
            <p:txBody>
              <a:bodyPr/>
              <a:lstStyle/>
              <a:p>
                <a:endParaRPr lang="en-US" dirty="0"/>
              </a:p>
            </p:txBody>
          </p:sp>
          <p:sp>
            <p:nvSpPr>
              <p:cNvPr id="45082" name="Freeform 1071"/>
              <p:cNvSpPr>
                <a:spLocks/>
              </p:cNvSpPr>
              <p:nvPr/>
            </p:nvSpPr>
            <p:spPr bwMode="auto">
              <a:xfrm>
                <a:off x="4332" y="989"/>
                <a:ext cx="211" cy="215"/>
              </a:xfrm>
              <a:custGeom>
                <a:avLst/>
                <a:gdLst>
                  <a:gd name="T0" fmla="*/ 5 w 422"/>
                  <a:gd name="T1" fmla="*/ 1 h 428"/>
                  <a:gd name="T2" fmla="*/ 7 w 422"/>
                  <a:gd name="T3" fmla="*/ 2 h 428"/>
                  <a:gd name="T4" fmla="*/ 10 w 422"/>
                  <a:gd name="T5" fmla="*/ 3 h 428"/>
                  <a:gd name="T6" fmla="*/ 12 w 422"/>
                  <a:gd name="T7" fmla="*/ 3 h 428"/>
                  <a:gd name="T8" fmla="*/ 12 w 422"/>
                  <a:gd name="T9" fmla="*/ 4 h 428"/>
                  <a:gd name="T10" fmla="*/ 12 w 422"/>
                  <a:gd name="T11" fmla="*/ 5 h 428"/>
                  <a:gd name="T12" fmla="*/ 11 w 422"/>
                  <a:gd name="T13" fmla="*/ 7 h 428"/>
                  <a:gd name="T14" fmla="*/ 10 w 422"/>
                  <a:gd name="T15" fmla="*/ 10 h 428"/>
                  <a:gd name="T16" fmla="*/ 9 w 422"/>
                  <a:gd name="T17" fmla="*/ 12 h 428"/>
                  <a:gd name="T18" fmla="*/ 9 w 422"/>
                  <a:gd name="T19" fmla="*/ 13 h 428"/>
                  <a:gd name="T20" fmla="*/ 9 w 422"/>
                  <a:gd name="T21" fmla="*/ 13 h 428"/>
                  <a:gd name="T22" fmla="*/ 7 w 422"/>
                  <a:gd name="T23" fmla="*/ 12 h 428"/>
                  <a:gd name="T24" fmla="*/ 5 w 422"/>
                  <a:gd name="T25" fmla="*/ 12 h 428"/>
                  <a:gd name="T26" fmla="*/ 3 w 422"/>
                  <a:gd name="T27" fmla="*/ 12 h 428"/>
                  <a:gd name="T28" fmla="*/ 2 w 422"/>
                  <a:gd name="T29" fmla="*/ 12 h 428"/>
                  <a:gd name="T30" fmla="*/ 1 w 422"/>
                  <a:gd name="T31" fmla="*/ 12 h 428"/>
                  <a:gd name="T32" fmla="*/ 2 w 422"/>
                  <a:gd name="T33" fmla="*/ 10 h 428"/>
                  <a:gd name="T34" fmla="*/ 2 w 422"/>
                  <a:gd name="T35" fmla="*/ 7 h 428"/>
                  <a:gd name="T36" fmla="*/ 3 w 422"/>
                  <a:gd name="T37" fmla="*/ 5 h 428"/>
                  <a:gd name="T38" fmla="*/ 3 w 422"/>
                  <a:gd name="T39" fmla="*/ 3 h 428"/>
                  <a:gd name="T40" fmla="*/ 3 w 422"/>
                  <a:gd name="T41" fmla="*/ 2 h 428"/>
                  <a:gd name="T42" fmla="*/ 3 w 422"/>
                  <a:gd name="T43" fmla="*/ 1 h 428"/>
                  <a:gd name="T44" fmla="*/ 3 w 422"/>
                  <a:gd name="T45" fmla="*/ 2 h 428"/>
                  <a:gd name="T46" fmla="*/ 2 w 422"/>
                  <a:gd name="T47" fmla="*/ 5 h 428"/>
                  <a:gd name="T48" fmla="*/ 2 w 422"/>
                  <a:gd name="T49" fmla="*/ 7 h 428"/>
                  <a:gd name="T50" fmla="*/ 1 w 422"/>
                  <a:gd name="T51" fmla="*/ 9 h 428"/>
                  <a:gd name="T52" fmla="*/ 1 w 422"/>
                  <a:gd name="T53" fmla="*/ 11 h 428"/>
                  <a:gd name="T54" fmla="*/ 0 w 422"/>
                  <a:gd name="T55" fmla="*/ 12 h 428"/>
                  <a:gd name="T56" fmla="*/ 1 w 422"/>
                  <a:gd name="T57" fmla="*/ 13 h 428"/>
                  <a:gd name="T58" fmla="*/ 1 w 422"/>
                  <a:gd name="T59" fmla="*/ 13 h 428"/>
                  <a:gd name="T60" fmla="*/ 3 w 422"/>
                  <a:gd name="T61" fmla="*/ 13 h 428"/>
                  <a:gd name="T62" fmla="*/ 6 w 422"/>
                  <a:gd name="T63" fmla="*/ 13 h 428"/>
                  <a:gd name="T64" fmla="*/ 7 w 422"/>
                  <a:gd name="T65" fmla="*/ 14 h 428"/>
                  <a:gd name="T66" fmla="*/ 9 w 422"/>
                  <a:gd name="T67" fmla="*/ 14 h 428"/>
                  <a:gd name="T68" fmla="*/ 10 w 422"/>
                  <a:gd name="T69" fmla="*/ 13 h 428"/>
                  <a:gd name="T70" fmla="*/ 11 w 422"/>
                  <a:gd name="T71" fmla="*/ 11 h 428"/>
                  <a:gd name="T72" fmla="*/ 11 w 422"/>
                  <a:gd name="T73" fmla="*/ 8 h 428"/>
                  <a:gd name="T74" fmla="*/ 12 w 422"/>
                  <a:gd name="T75" fmla="*/ 6 h 428"/>
                  <a:gd name="T76" fmla="*/ 13 w 422"/>
                  <a:gd name="T77" fmla="*/ 4 h 428"/>
                  <a:gd name="T78" fmla="*/ 13 w 422"/>
                  <a:gd name="T79" fmla="*/ 3 h 428"/>
                  <a:gd name="T80" fmla="*/ 13 w 422"/>
                  <a:gd name="T81" fmla="*/ 2 h 428"/>
                  <a:gd name="T82" fmla="*/ 11 w 422"/>
                  <a:gd name="T83" fmla="*/ 2 h 428"/>
                  <a:gd name="T84" fmla="*/ 9 w 422"/>
                  <a:gd name="T85" fmla="*/ 1 h 428"/>
                  <a:gd name="T86" fmla="*/ 7 w 422"/>
                  <a:gd name="T87" fmla="*/ 1 h 428"/>
                  <a:gd name="T88" fmla="*/ 6 w 422"/>
                  <a:gd name="T89" fmla="*/ 0 h 428"/>
                  <a:gd name="T90" fmla="*/ 5 w 422"/>
                  <a:gd name="T91" fmla="*/ 1 h 4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2"/>
                  <a:gd name="T139" fmla="*/ 0 h 428"/>
                  <a:gd name="T140" fmla="*/ 422 w 422"/>
                  <a:gd name="T141" fmla="*/ 428 h 4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2" h="428">
                    <a:moveTo>
                      <a:pt x="159" y="23"/>
                    </a:moveTo>
                    <a:lnTo>
                      <a:pt x="240" y="53"/>
                    </a:lnTo>
                    <a:lnTo>
                      <a:pt x="314" y="72"/>
                    </a:lnTo>
                    <a:lnTo>
                      <a:pt x="381" y="87"/>
                    </a:lnTo>
                    <a:lnTo>
                      <a:pt x="383" y="99"/>
                    </a:lnTo>
                    <a:lnTo>
                      <a:pt x="364" y="137"/>
                    </a:lnTo>
                    <a:lnTo>
                      <a:pt x="340" y="207"/>
                    </a:lnTo>
                    <a:lnTo>
                      <a:pt x="312" y="293"/>
                    </a:lnTo>
                    <a:lnTo>
                      <a:pt x="288" y="367"/>
                    </a:lnTo>
                    <a:lnTo>
                      <a:pt x="279" y="392"/>
                    </a:lnTo>
                    <a:lnTo>
                      <a:pt x="259" y="400"/>
                    </a:lnTo>
                    <a:lnTo>
                      <a:pt x="203" y="383"/>
                    </a:lnTo>
                    <a:lnTo>
                      <a:pt x="129" y="373"/>
                    </a:lnTo>
                    <a:lnTo>
                      <a:pt x="71" y="371"/>
                    </a:lnTo>
                    <a:lnTo>
                      <a:pt x="38" y="367"/>
                    </a:lnTo>
                    <a:lnTo>
                      <a:pt x="29" y="354"/>
                    </a:lnTo>
                    <a:lnTo>
                      <a:pt x="38" y="306"/>
                    </a:lnTo>
                    <a:lnTo>
                      <a:pt x="64" y="215"/>
                    </a:lnTo>
                    <a:lnTo>
                      <a:pt x="79" y="131"/>
                    </a:lnTo>
                    <a:lnTo>
                      <a:pt x="97" y="78"/>
                    </a:lnTo>
                    <a:lnTo>
                      <a:pt x="109" y="36"/>
                    </a:lnTo>
                    <a:lnTo>
                      <a:pt x="104" y="23"/>
                    </a:lnTo>
                    <a:lnTo>
                      <a:pt x="79" y="40"/>
                    </a:lnTo>
                    <a:lnTo>
                      <a:pt x="62" y="137"/>
                    </a:lnTo>
                    <a:lnTo>
                      <a:pt x="47" y="205"/>
                    </a:lnTo>
                    <a:lnTo>
                      <a:pt x="26" y="263"/>
                    </a:lnTo>
                    <a:lnTo>
                      <a:pt x="12" y="322"/>
                    </a:lnTo>
                    <a:lnTo>
                      <a:pt x="0" y="377"/>
                    </a:lnTo>
                    <a:lnTo>
                      <a:pt x="4" y="394"/>
                    </a:lnTo>
                    <a:lnTo>
                      <a:pt x="23" y="403"/>
                    </a:lnTo>
                    <a:lnTo>
                      <a:pt x="110" y="403"/>
                    </a:lnTo>
                    <a:lnTo>
                      <a:pt x="176" y="405"/>
                    </a:lnTo>
                    <a:lnTo>
                      <a:pt x="231" y="419"/>
                    </a:lnTo>
                    <a:lnTo>
                      <a:pt x="272" y="428"/>
                    </a:lnTo>
                    <a:lnTo>
                      <a:pt x="300" y="409"/>
                    </a:lnTo>
                    <a:lnTo>
                      <a:pt x="322" y="337"/>
                    </a:lnTo>
                    <a:lnTo>
                      <a:pt x="346" y="247"/>
                    </a:lnTo>
                    <a:lnTo>
                      <a:pt x="381" y="162"/>
                    </a:lnTo>
                    <a:lnTo>
                      <a:pt x="414" y="114"/>
                    </a:lnTo>
                    <a:lnTo>
                      <a:pt x="422" y="83"/>
                    </a:lnTo>
                    <a:lnTo>
                      <a:pt x="393" y="63"/>
                    </a:lnTo>
                    <a:lnTo>
                      <a:pt x="329" y="49"/>
                    </a:lnTo>
                    <a:lnTo>
                      <a:pt x="272" y="32"/>
                    </a:lnTo>
                    <a:lnTo>
                      <a:pt x="209" y="17"/>
                    </a:lnTo>
                    <a:lnTo>
                      <a:pt x="169" y="0"/>
                    </a:lnTo>
                    <a:lnTo>
                      <a:pt x="159" y="23"/>
                    </a:lnTo>
                    <a:close/>
                  </a:path>
                </a:pathLst>
              </a:custGeom>
              <a:solidFill>
                <a:srgbClr val="000000"/>
              </a:solidFill>
              <a:ln w="9525">
                <a:noFill/>
                <a:round/>
                <a:headEnd/>
                <a:tailEnd/>
              </a:ln>
            </p:spPr>
            <p:txBody>
              <a:bodyPr/>
              <a:lstStyle/>
              <a:p>
                <a:endParaRPr lang="en-US" dirty="0"/>
              </a:p>
            </p:txBody>
          </p:sp>
        </p:grpSp>
        <p:grpSp>
          <p:nvGrpSpPr>
            <p:cNvPr id="45075" name="Group 1072"/>
            <p:cNvGrpSpPr>
              <a:grpSpLocks/>
            </p:cNvGrpSpPr>
            <p:nvPr/>
          </p:nvGrpSpPr>
          <p:grpSpPr bwMode="auto">
            <a:xfrm>
              <a:off x="4228" y="774"/>
              <a:ext cx="263" cy="267"/>
              <a:chOff x="4228" y="774"/>
              <a:chExt cx="263" cy="267"/>
            </a:xfrm>
          </p:grpSpPr>
          <p:sp>
            <p:nvSpPr>
              <p:cNvPr id="45079" name="Freeform 1073"/>
              <p:cNvSpPr>
                <a:spLocks/>
              </p:cNvSpPr>
              <p:nvPr/>
            </p:nvSpPr>
            <p:spPr bwMode="auto">
              <a:xfrm>
                <a:off x="4230" y="779"/>
                <a:ext cx="258" cy="258"/>
              </a:xfrm>
              <a:custGeom>
                <a:avLst/>
                <a:gdLst>
                  <a:gd name="T0" fmla="*/ 2 w 515"/>
                  <a:gd name="T1" fmla="*/ 3 h 516"/>
                  <a:gd name="T2" fmla="*/ 3 w 515"/>
                  <a:gd name="T3" fmla="*/ 1 h 516"/>
                  <a:gd name="T4" fmla="*/ 5 w 515"/>
                  <a:gd name="T5" fmla="*/ 1 h 516"/>
                  <a:gd name="T6" fmla="*/ 6 w 515"/>
                  <a:gd name="T7" fmla="*/ 1 h 516"/>
                  <a:gd name="T8" fmla="*/ 7 w 515"/>
                  <a:gd name="T9" fmla="*/ 0 h 516"/>
                  <a:gd name="T10" fmla="*/ 9 w 515"/>
                  <a:gd name="T11" fmla="*/ 1 h 516"/>
                  <a:gd name="T12" fmla="*/ 12 w 515"/>
                  <a:gd name="T13" fmla="*/ 1 h 516"/>
                  <a:gd name="T14" fmla="*/ 14 w 515"/>
                  <a:gd name="T15" fmla="*/ 1 h 516"/>
                  <a:gd name="T16" fmla="*/ 15 w 515"/>
                  <a:gd name="T17" fmla="*/ 2 h 516"/>
                  <a:gd name="T18" fmla="*/ 16 w 515"/>
                  <a:gd name="T19" fmla="*/ 2 h 516"/>
                  <a:gd name="T20" fmla="*/ 16 w 515"/>
                  <a:gd name="T21" fmla="*/ 3 h 516"/>
                  <a:gd name="T22" fmla="*/ 15 w 515"/>
                  <a:gd name="T23" fmla="*/ 4 h 516"/>
                  <a:gd name="T24" fmla="*/ 15 w 515"/>
                  <a:gd name="T25" fmla="*/ 5 h 516"/>
                  <a:gd name="T26" fmla="*/ 16 w 515"/>
                  <a:gd name="T27" fmla="*/ 6 h 516"/>
                  <a:gd name="T28" fmla="*/ 17 w 515"/>
                  <a:gd name="T29" fmla="*/ 7 h 516"/>
                  <a:gd name="T30" fmla="*/ 16 w 515"/>
                  <a:gd name="T31" fmla="*/ 8 h 516"/>
                  <a:gd name="T32" fmla="*/ 15 w 515"/>
                  <a:gd name="T33" fmla="*/ 10 h 516"/>
                  <a:gd name="T34" fmla="*/ 16 w 515"/>
                  <a:gd name="T35" fmla="*/ 11 h 516"/>
                  <a:gd name="T36" fmla="*/ 16 w 515"/>
                  <a:gd name="T37" fmla="*/ 11 h 516"/>
                  <a:gd name="T38" fmla="*/ 15 w 515"/>
                  <a:gd name="T39" fmla="*/ 13 h 516"/>
                  <a:gd name="T40" fmla="*/ 13 w 515"/>
                  <a:gd name="T41" fmla="*/ 14 h 516"/>
                  <a:gd name="T42" fmla="*/ 11 w 515"/>
                  <a:gd name="T43" fmla="*/ 15 h 516"/>
                  <a:gd name="T44" fmla="*/ 9 w 515"/>
                  <a:gd name="T45" fmla="*/ 16 h 516"/>
                  <a:gd name="T46" fmla="*/ 9 w 515"/>
                  <a:gd name="T47" fmla="*/ 16 h 516"/>
                  <a:gd name="T48" fmla="*/ 7 w 515"/>
                  <a:gd name="T49" fmla="*/ 14 h 516"/>
                  <a:gd name="T50" fmla="*/ 4 w 515"/>
                  <a:gd name="T51" fmla="*/ 13 h 516"/>
                  <a:gd name="T52" fmla="*/ 2 w 515"/>
                  <a:gd name="T53" fmla="*/ 12 h 516"/>
                  <a:gd name="T54" fmla="*/ 1 w 515"/>
                  <a:gd name="T55" fmla="*/ 11 h 516"/>
                  <a:gd name="T56" fmla="*/ 2 w 515"/>
                  <a:gd name="T57" fmla="*/ 10 h 516"/>
                  <a:gd name="T58" fmla="*/ 0 w 515"/>
                  <a:gd name="T59" fmla="*/ 8 h 516"/>
                  <a:gd name="T60" fmla="*/ 1 w 515"/>
                  <a:gd name="T61" fmla="*/ 7 h 516"/>
                  <a:gd name="T62" fmla="*/ 1 w 515"/>
                  <a:gd name="T63" fmla="*/ 6 h 516"/>
                  <a:gd name="T64" fmla="*/ 2 w 515"/>
                  <a:gd name="T65" fmla="*/ 5 h 516"/>
                  <a:gd name="T66" fmla="*/ 2 w 515"/>
                  <a:gd name="T67" fmla="*/ 4 h 516"/>
                  <a:gd name="T68" fmla="*/ 2 w 515"/>
                  <a:gd name="T69" fmla="*/ 3 h 516"/>
                  <a:gd name="T70" fmla="*/ 2 w 515"/>
                  <a:gd name="T71" fmla="*/ 3 h 5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516"/>
                  <a:gd name="T110" fmla="*/ 515 w 515"/>
                  <a:gd name="T111" fmla="*/ 516 h 5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516">
                    <a:moveTo>
                      <a:pt x="41" y="99"/>
                    </a:moveTo>
                    <a:lnTo>
                      <a:pt x="65" y="63"/>
                    </a:lnTo>
                    <a:lnTo>
                      <a:pt x="136" y="36"/>
                    </a:lnTo>
                    <a:lnTo>
                      <a:pt x="176" y="21"/>
                    </a:lnTo>
                    <a:lnTo>
                      <a:pt x="210" y="0"/>
                    </a:lnTo>
                    <a:lnTo>
                      <a:pt x="281" y="11"/>
                    </a:lnTo>
                    <a:lnTo>
                      <a:pt x="360" y="23"/>
                    </a:lnTo>
                    <a:lnTo>
                      <a:pt x="420" y="44"/>
                    </a:lnTo>
                    <a:lnTo>
                      <a:pt x="474" y="64"/>
                    </a:lnTo>
                    <a:lnTo>
                      <a:pt x="487" y="78"/>
                    </a:lnTo>
                    <a:lnTo>
                      <a:pt x="484" y="101"/>
                    </a:lnTo>
                    <a:lnTo>
                      <a:pt x="455" y="141"/>
                    </a:lnTo>
                    <a:lnTo>
                      <a:pt x="455" y="177"/>
                    </a:lnTo>
                    <a:lnTo>
                      <a:pt x="494" y="219"/>
                    </a:lnTo>
                    <a:lnTo>
                      <a:pt x="515" y="245"/>
                    </a:lnTo>
                    <a:lnTo>
                      <a:pt x="498" y="282"/>
                    </a:lnTo>
                    <a:lnTo>
                      <a:pt x="479" y="320"/>
                    </a:lnTo>
                    <a:lnTo>
                      <a:pt x="512" y="360"/>
                    </a:lnTo>
                    <a:lnTo>
                      <a:pt x="498" y="379"/>
                    </a:lnTo>
                    <a:lnTo>
                      <a:pt x="450" y="419"/>
                    </a:lnTo>
                    <a:lnTo>
                      <a:pt x="396" y="455"/>
                    </a:lnTo>
                    <a:lnTo>
                      <a:pt x="329" y="497"/>
                    </a:lnTo>
                    <a:lnTo>
                      <a:pt x="288" y="516"/>
                    </a:lnTo>
                    <a:lnTo>
                      <a:pt x="269" y="512"/>
                    </a:lnTo>
                    <a:lnTo>
                      <a:pt x="195" y="474"/>
                    </a:lnTo>
                    <a:lnTo>
                      <a:pt x="124" y="426"/>
                    </a:lnTo>
                    <a:lnTo>
                      <a:pt x="33" y="386"/>
                    </a:lnTo>
                    <a:lnTo>
                      <a:pt x="24" y="381"/>
                    </a:lnTo>
                    <a:lnTo>
                      <a:pt x="39" y="327"/>
                    </a:lnTo>
                    <a:lnTo>
                      <a:pt x="0" y="272"/>
                    </a:lnTo>
                    <a:lnTo>
                      <a:pt x="7" y="249"/>
                    </a:lnTo>
                    <a:lnTo>
                      <a:pt x="29" y="219"/>
                    </a:lnTo>
                    <a:lnTo>
                      <a:pt x="45" y="190"/>
                    </a:lnTo>
                    <a:lnTo>
                      <a:pt x="48" y="154"/>
                    </a:lnTo>
                    <a:lnTo>
                      <a:pt x="48" y="120"/>
                    </a:lnTo>
                    <a:lnTo>
                      <a:pt x="41" y="99"/>
                    </a:lnTo>
                    <a:close/>
                  </a:path>
                </a:pathLst>
              </a:custGeom>
              <a:solidFill>
                <a:srgbClr val="FFFFFF"/>
              </a:solidFill>
              <a:ln w="9525">
                <a:noFill/>
                <a:round/>
                <a:headEnd/>
                <a:tailEnd/>
              </a:ln>
            </p:spPr>
            <p:txBody>
              <a:bodyPr/>
              <a:lstStyle/>
              <a:p>
                <a:endParaRPr lang="en-US" dirty="0"/>
              </a:p>
            </p:txBody>
          </p:sp>
          <p:sp>
            <p:nvSpPr>
              <p:cNvPr id="45080" name="Freeform 1074"/>
              <p:cNvSpPr>
                <a:spLocks/>
              </p:cNvSpPr>
              <p:nvPr/>
            </p:nvSpPr>
            <p:spPr bwMode="auto">
              <a:xfrm>
                <a:off x="4228" y="774"/>
                <a:ext cx="263" cy="267"/>
              </a:xfrm>
              <a:custGeom>
                <a:avLst/>
                <a:gdLst>
                  <a:gd name="T0" fmla="*/ 5 w 525"/>
                  <a:gd name="T1" fmla="*/ 5 h 534"/>
                  <a:gd name="T2" fmla="*/ 2 w 525"/>
                  <a:gd name="T3" fmla="*/ 3 h 534"/>
                  <a:gd name="T4" fmla="*/ 6 w 525"/>
                  <a:gd name="T5" fmla="*/ 1 h 534"/>
                  <a:gd name="T6" fmla="*/ 10 w 525"/>
                  <a:gd name="T7" fmla="*/ 1 h 534"/>
                  <a:gd name="T8" fmla="*/ 15 w 525"/>
                  <a:gd name="T9" fmla="*/ 2 h 534"/>
                  <a:gd name="T10" fmla="*/ 15 w 525"/>
                  <a:gd name="T11" fmla="*/ 3 h 534"/>
                  <a:gd name="T12" fmla="*/ 14 w 525"/>
                  <a:gd name="T13" fmla="*/ 5 h 534"/>
                  <a:gd name="T14" fmla="*/ 16 w 525"/>
                  <a:gd name="T15" fmla="*/ 7 h 534"/>
                  <a:gd name="T16" fmla="*/ 16 w 525"/>
                  <a:gd name="T17" fmla="*/ 8 h 534"/>
                  <a:gd name="T18" fmla="*/ 15 w 525"/>
                  <a:gd name="T19" fmla="*/ 10 h 534"/>
                  <a:gd name="T20" fmla="*/ 16 w 525"/>
                  <a:gd name="T21" fmla="*/ 11 h 534"/>
                  <a:gd name="T22" fmla="*/ 15 w 525"/>
                  <a:gd name="T23" fmla="*/ 12 h 534"/>
                  <a:gd name="T24" fmla="*/ 11 w 525"/>
                  <a:gd name="T25" fmla="*/ 15 h 534"/>
                  <a:gd name="T26" fmla="*/ 9 w 525"/>
                  <a:gd name="T27" fmla="*/ 17 h 534"/>
                  <a:gd name="T28" fmla="*/ 6 w 525"/>
                  <a:gd name="T29" fmla="*/ 14 h 534"/>
                  <a:gd name="T30" fmla="*/ 2 w 525"/>
                  <a:gd name="T31" fmla="*/ 11 h 534"/>
                  <a:gd name="T32" fmla="*/ 2 w 525"/>
                  <a:gd name="T33" fmla="*/ 10 h 534"/>
                  <a:gd name="T34" fmla="*/ 1 w 525"/>
                  <a:gd name="T35" fmla="*/ 9 h 534"/>
                  <a:gd name="T36" fmla="*/ 1 w 525"/>
                  <a:gd name="T37" fmla="*/ 8 h 534"/>
                  <a:gd name="T38" fmla="*/ 2 w 525"/>
                  <a:gd name="T39" fmla="*/ 6 h 534"/>
                  <a:gd name="T40" fmla="*/ 3 w 525"/>
                  <a:gd name="T41" fmla="*/ 4 h 534"/>
                  <a:gd name="T42" fmla="*/ 2 w 525"/>
                  <a:gd name="T43" fmla="*/ 5 h 534"/>
                  <a:gd name="T44" fmla="*/ 1 w 525"/>
                  <a:gd name="T45" fmla="*/ 7 h 534"/>
                  <a:gd name="T46" fmla="*/ 0 w 525"/>
                  <a:gd name="T47" fmla="*/ 9 h 534"/>
                  <a:gd name="T48" fmla="*/ 2 w 525"/>
                  <a:gd name="T49" fmla="*/ 10 h 534"/>
                  <a:gd name="T50" fmla="*/ 1 w 525"/>
                  <a:gd name="T51" fmla="*/ 12 h 534"/>
                  <a:gd name="T52" fmla="*/ 4 w 525"/>
                  <a:gd name="T53" fmla="*/ 13 h 534"/>
                  <a:gd name="T54" fmla="*/ 9 w 525"/>
                  <a:gd name="T55" fmla="*/ 17 h 534"/>
                  <a:gd name="T56" fmla="*/ 11 w 525"/>
                  <a:gd name="T57" fmla="*/ 17 h 534"/>
                  <a:gd name="T58" fmla="*/ 15 w 525"/>
                  <a:gd name="T59" fmla="*/ 12 h 534"/>
                  <a:gd name="T60" fmla="*/ 17 w 525"/>
                  <a:gd name="T61" fmla="*/ 11 h 534"/>
                  <a:gd name="T62" fmla="*/ 16 w 525"/>
                  <a:gd name="T63" fmla="*/ 9 h 534"/>
                  <a:gd name="T64" fmla="*/ 17 w 525"/>
                  <a:gd name="T65" fmla="*/ 7 h 534"/>
                  <a:gd name="T66" fmla="*/ 16 w 525"/>
                  <a:gd name="T67" fmla="*/ 6 h 534"/>
                  <a:gd name="T68" fmla="*/ 15 w 525"/>
                  <a:gd name="T69" fmla="*/ 4 h 534"/>
                  <a:gd name="T70" fmla="*/ 16 w 525"/>
                  <a:gd name="T71" fmla="*/ 2 h 534"/>
                  <a:gd name="T72" fmla="*/ 13 w 525"/>
                  <a:gd name="T73" fmla="*/ 1 h 534"/>
                  <a:gd name="T74" fmla="*/ 8 w 525"/>
                  <a:gd name="T75" fmla="*/ 1 h 534"/>
                  <a:gd name="T76" fmla="*/ 6 w 525"/>
                  <a:gd name="T77" fmla="*/ 1 h 534"/>
                  <a:gd name="T78" fmla="*/ 3 w 525"/>
                  <a:gd name="T79" fmla="*/ 1 h 534"/>
                  <a:gd name="T80" fmla="*/ 1 w 525"/>
                  <a:gd name="T81" fmla="*/ 3 h 534"/>
                  <a:gd name="T82" fmla="*/ 3 w 525"/>
                  <a:gd name="T83" fmla="*/ 5 h 534"/>
                  <a:gd name="T84" fmla="*/ 8 w 525"/>
                  <a:gd name="T85" fmla="*/ 7 h 534"/>
                  <a:gd name="T86" fmla="*/ 9 w 525"/>
                  <a:gd name="T87" fmla="*/ 8 h 534"/>
                  <a:gd name="T88" fmla="*/ 10 w 525"/>
                  <a:gd name="T89" fmla="*/ 10 h 534"/>
                  <a:gd name="T90" fmla="*/ 9 w 525"/>
                  <a:gd name="T91" fmla="*/ 11 h 534"/>
                  <a:gd name="T92" fmla="*/ 9 w 525"/>
                  <a:gd name="T93" fmla="*/ 13 h 534"/>
                  <a:gd name="T94" fmla="*/ 9 w 525"/>
                  <a:gd name="T95" fmla="*/ 14 h 534"/>
                  <a:gd name="T96" fmla="*/ 10 w 525"/>
                  <a:gd name="T97" fmla="*/ 13 h 534"/>
                  <a:gd name="T98" fmla="*/ 10 w 525"/>
                  <a:gd name="T99" fmla="*/ 11 h 534"/>
                  <a:gd name="T100" fmla="*/ 10 w 525"/>
                  <a:gd name="T101" fmla="*/ 10 h 534"/>
                  <a:gd name="T102" fmla="*/ 10 w 525"/>
                  <a:gd name="T103" fmla="*/ 8 h 534"/>
                  <a:gd name="T104" fmla="*/ 12 w 525"/>
                  <a:gd name="T105" fmla="*/ 6 h 534"/>
                  <a:gd name="T106" fmla="*/ 14 w 525"/>
                  <a:gd name="T107" fmla="*/ 4 h 534"/>
                  <a:gd name="T108" fmla="*/ 15 w 525"/>
                  <a:gd name="T109" fmla="*/ 3 h 534"/>
                  <a:gd name="T110" fmla="*/ 12 w 525"/>
                  <a:gd name="T111" fmla="*/ 5 h 534"/>
                  <a:gd name="T112" fmla="*/ 10 w 525"/>
                  <a:gd name="T113" fmla="*/ 7 h 5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5"/>
                  <a:gd name="T172" fmla="*/ 0 h 534"/>
                  <a:gd name="T173" fmla="*/ 525 w 525"/>
                  <a:gd name="T174" fmla="*/ 534 h 5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5" h="534">
                    <a:moveTo>
                      <a:pt x="265" y="225"/>
                    </a:moveTo>
                    <a:lnTo>
                      <a:pt x="146" y="174"/>
                    </a:lnTo>
                    <a:lnTo>
                      <a:pt x="58" y="124"/>
                    </a:lnTo>
                    <a:lnTo>
                      <a:pt x="53" y="105"/>
                    </a:lnTo>
                    <a:lnTo>
                      <a:pt x="75" y="82"/>
                    </a:lnTo>
                    <a:lnTo>
                      <a:pt x="182" y="42"/>
                    </a:lnTo>
                    <a:lnTo>
                      <a:pt x="218" y="21"/>
                    </a:lnTo>
                    <a:lnTo>
                      <a:pt x="296" y="31"/>
                    </a:lnTo>
                    <a:lnTo>
                      <a:pt x="406" y="55"/>
                    </a:lnTo>
                    <a:lnTo>
                      <a:pt x="460" y="74"/>
                    </a:lnTo>
                    <a:lnTo>
                      <a:pt x="480" y="88"/>
                    </a:lnTo>
                    <a:lnTo>
                      <a:pt x="475" y="118"/>
                    </a:lnTo>
                    <a:lnTo>
                      <a:pt x="451" y="143"/>
                    </a:lnTo>
                    <a:lnTo>
                      <a:pt x="446" y="191"/>
                    </a:lnTo>
                    <a:lnTo>
                      <a:pt x="461" y="210"/>
                    </a:lnTo>
                    <a:lnTo>
                      <a:pt x="492" y="234"/>
                    </a:lnTo>
                    <a:lnTo>
                      <a:pt x="508" y="255"/>
                    </a:lnTo>
                    <a:lnTo>
                      <a:pt x="501" y="274"/>
                    </a:lnTo>
                    <a:lnTo>
                      <a:pt x="475" y="305"/>
                    </a:lnTo>
                    <a:lnTo>
                      <a:pt x="467" y="328"/>
                    </a:lnTo>
                    <a:lnTo>
                      <a:pt x="480" y="341"/>
                    </a:lnTo>
                    <a:lnTo>
                      <a:pt x="503" y="366"/>
                    </a:lnTo>
                    <a:lnTo>
                      <a:pt x="496" y="383"/>
                    </a:lnTo>
                    <a:lnTo>
                      <a:pt x="461" y="412"/>
                    </a:lnTo>
                    <a:lnTo>
                      <a:pt x="406" y="446"/>
                    </a:lnTo>
                    <a:lnTo>
                      <a:pt x="351" y="480"/>
                    </a:lnTo>
                    <a:lnTo>
                      <a:pt x="303" y="511"/>
                    </a:lnTo>
                    <a:lnTo>
                      <a:pt x="282" y="513"/>
                    </a:lnTo>
                    <a:lnTo>
                      <a:pt x="232" y="492"/>
                    </a:lnTo>
                    <a:lnTo>
                      <a:pt x="177" y="452"/>
                    </a:lnTo>
                    <a:lnTo>
                      <a:pt x="96" y="406"/>
                    </a:lnTo>
                    <a:lnTo>
                      <a:pt x="46" y="383"/>
                    </a:lnTo>
                    <a:lnTo>
                      <a:pt x="50" y="360"/>
                    </a:lnTo>
                    <a:lnTo>
                      <a:pt x="58" y="343"/>
                    </a:lnTo>
                    <a:lnTo>
                      <a:pt x="55" y="320"/>
                    </a:lnTo>
                    <a:lnTo>
                      <a:pt x="31" y="301"/>
                    </a:lnTo>
                    <a:lnTo>
                      <a:pt x="17" y="282"/>
                    </a:lnTo>
                    <a:lnTo>
                      <a:pt x="17" y="267"/>
                    </a:lnTo>
                    <a:lnTo>
                      <a:pt x="38" y="246"/>
                    </a:lnTo>
                    <a:lnTo>
                      <a:pt x="58" y="212"/>
                    </a:lnTo>
                    <a:lnTo>
                      <a:pt x="65" y="181"/>
                    </a:lnTo>
                    <a:lnTo>
                      <a:pt x="65" y="156"/>
                    </a:lnTo>
                    <a:lnTo>
                      <a:pt x="46" y="141"/>
                    </a:lnTo>
                    <a:lnTo>
                      <a:pt x="50" y="179"/>
                    </a:lnTo>
                    <a:lnTo>
                      <a:pt x="38" y="206"/>
                    </a:lnTo>
                    <a:lnTo>
                      <a:pt x="17" y="229"/>
                    </a:lnTo>
                    <a:lnTo>
                      <a:pt x="0" y="259"/>
                    </a:lnTo>
                    <a:lnTo>
                      <a:pt x="0" y="290"/>
                    </a:lnTo>
                    <a:lnTo>
                      <a:pt x="22" y="313"/>
                    </a:lnTo>
                    <a:lnTo>
                      <a:pt x="34" y="337"/>
                    </a:lnTo>
                    <a:lnTo>
                      <a:pt x="25" y="364"/>
                    </a:lnTo>
                    <a:lnTo>
                      <a:pt x="22" y="391"/>
                    </a:lnTo>
                    <a:lnTo>
                      <a:pt x="38" y="406"/>
                    </a:lnTo>
                    <a:lnTo>
                      <a:pt x="120" y="438"/>
                    </a:lnTo>
                    <a:lnTo>
                      <a:pt x="189" y="484"/>
                    </a:lnTo>
                    <a:lnTo>
                      <a:pt x="268" y="530"/>
                    </a:lnTo>
                    <a:lnTo>
                      <a:pt x="293" y="534"/>
                    </a:lnTo>
                    <a:lnTo>
                      <a:pt x="334" y="513"/>
                    </a:lnTo>
                    <a:lnTo>
                      <a:pt x="420" y="467"/>
                    </a:lnTo>
                    <a:lnTo>
                      <a:pt x="480" y="415"/>
                    </a:lnTo>
                    <a:lnTo>
                      <a:pt x="525" y="379"/>
                    </a:lnTo>
                    <a:lnTo>
                      <a:pt x="522" y="356"/>
                    </a:lnTo>
                    <a:lnTo>
                      <a:pt x="504" y="334"/>
                    </a:lnTo>
                    <a:lnTo>
                      <a:pt x="494" y="314"/>
                    </a:lnTo>
                    <a:lnTo>
                      <a:pt x="513" y="282"/>
                    </a:lnTo>
                    <a:lnTo>
                      <a:pt x="523" y="252"/>
                    </a:lnTo>
                    <a:lnTo>
                      <a:pt x="508" y="229"/>
                    </a:lnTo>
                    <a:lnTo>
                      <a:pt x="487" y="202"/>
                    </a:lnTo>
                    <a:lnTo>
                      <a:pt x="467" y="174"/>
                    </a:lnTo>
                    <a:lnTo>
                      <a:pt x="473" y="151"/>
                    </a:lnTo>
                    <a:lnTo>
                      <a:pt x="496" y="114"/>
                    </a:lnTo>
                    <a:lnTo>
                      <a:pt x="496" y="82"/>
                    </a:lnTo>
                    <a:lnTo>
                      <a:pt x="473" y="67"/>
                    </a:lnTo>
                    <a:lnTo>
                      <a:pt x="401" y="36"/>
                    </a:lnTo>
                    <a:lnTo>
                      <a:pt x="317" y="19"/>
                    </a:lnTo>
                    <a:lnTo>
                      <a:pt x="244" y="8"/>
                    </a:lnTo>
                    <a:lnTo>
                      <a:pt x="203" y="0"/>
                    </a:lnTo>
                    <a:lnTo>
                      <a:pt x="162" y="27"/>
                    </a:lnTo>
                    <a:lnTo>
                      <a:pt x="129" y="44"/>
                    </a:lnTo>
                    <a:lnTo>
                      <a:pt x="74" y="63"/>
                    </a:lnTo>
                    <a:lnTo>
                      <a:pt x="43" y="90"/>
                    </a:lnTo>
                    <a:lnTo>
                      <a:pt x="32" y="114"/>
                    </a:lnTo>
                    <a:lnTo>
                      <a:pt x="53" y="143"/>
                    </a:lnTo>
                    <a:lnTo>
                      <a:pt x="75" y="166"/>
                    </a:lnTo>
                    <a:lnTo>
                      <a:pt x="153" y="193"/>
                    </a:lnTo>
                    <a:lnTo>
                      <a:pt x="243" y="238"/>
                    </a:lnTo>
                    <a:lnTo>
                      <a:pt x="265" y="252"/>
                    </a:lnTo>
                    <a:lnTo>
                      <a:pt x="284" y="276"/>
                    </a:lnTo>
                    <a:lnTo>
                      <a:pt x="293" y="297"/>
                    </a:lnTo>
                    <a:lnTo>
                      <a:pt x="289" y="324"/>
                    </a:lnTo>
                    <a:lnTo>
                      <a:pt x="274" y="347"/>
                    </a:lnTo>
                    <a:lnTo>
                      <a:pt x="268" y="374"/>
                    </a:lnTo>
                    <a:lnTo>
                      <a:pt x="275" y="415"/>
                    </a:lnTo>
                    <a:lnTo>
                      <a:pt x="286" y="429"/>
                    </a:lnTo>
                    <a:lnTo>
                      <a:pt x="282" y="461"/>
                    </a:lnTo>
                    <a:lnTo>
                      <a:pt x="275" y="471"/>
                    </a:lnTo>
                    <a:lnTo>
                      <a:pt x="294" y="467"/>
                    </a:lnTo>
                    <a:lnTo>
                      <a:pt x="306" y="433"/>
                    </a:lnTo>
                    <a:lnTo>
                      <a:pt x="305" y="410"/>
                    </a:lnTo>
                    <a:lnTo>
                      <a:pt x="289" y="379"/>
                    </a:lnTo>
                    <a:lnTo>
                      <a:pt x="289" y="353"/>
                    </a:lnTo>
                    <a:lnTo>
                      <a:pt x="306" y="324"/>
                    </a:lnTo>
                    <a:lnTo>
                      <a:pt x="310" y="301"/>
                    </a:lnTo>
                    <a:lnTo>
                      <a:pt x="305" y="267"/>
                    </a:lnTo>
                    <a:lnTo>
                      <a:pt x="289" y="238"/>
                    </a:lnTo>
                    <a:lnTo>
                      <a:pt x="356" y="214"/>
                    </a:lnTo>
                    <a:lnTo>
                      <a:pt x="418" y="164"/>
                    </a:lnTo>
                    <a:lnTo>
                      <a:pt x="442" y="151"/>
                    </a:lnTo>
                    <a:lnTo>
                      <a:pt x="467" y="114"/>
                    </a:lnTo>
                    <a:lnTo>
                      <a:pt x="451" y="120"/>
                    </a:lnTo>
                    <a:lnTo>
                      <a:pt x="420" y="147"/>
                    </a:lnTo>
                    <a:lnTo>
                      <a:pt x="377" y="177"/>
                    </a:lnTo>
                    <a:lnTo>
                      <a:pt x="325" y="210"/>
                    </a:lnTo>
                    <a:lnTo>
                      <a:pt x="289" y="225"/>
                    </a:lnTo>
                    <a:lnTo>
                      <a:pt x="265" y="225"/>
                    </a:lnTo>
                    <a:close/>
                  </a:path>
                </a:pathLst>
              </a:custGeom>
              <a:solidFill>
                <a:srgbClr val="000000"/>
              </a:solidFill>
              <a:ln w="9525">
                <a:noFill/>
                <a:round/>
                <a:headEnd/>
                <a:tailEnd/>
              </a:ln>
            </p:spPr>
            <p:txBody>
              <a:bodyPr/>
              <a:lstStyle/>
              <a:p>
                <a:endParaRPr lang="en-US" dirty="0"/>
              </a:p>
            </p:txBody>
          </p:sp>
        </p:grpSp>
        <p:grpSp>
          <p:nvGrpSpPr>
            <p:cNvPr id="45076" name="Group 1075"/>
            <p:cNvGrpSpPr>
              <a:grpSpLocks/>
            </p:cNvGrpSpPr>
            <p:nvPr/>
          </p:nvGrpSpPr>
          <p:grpSpPr bwMode="auto">
            <a:xfrm>
              <a:off x="3987" y="946"/>
              <a:ext cx="285" cy="334"/>
              <a:chOff x="3987" y="946"/>
              <a:chExt cx="285" cy="334"/>
            </a:xfrm>
          </p:grpSpPr>
          <p:sp>
            <p:nvSpPr>
              <p:cNvPr id="45077" name="Freeform 1076"/>
              <p:cNvSpPr>
                <a:spLocks/>
              </p:cNvSpPr>
              <p:nvPr/>
            </p:nvSpPr>
            <p:spPr bwMode="auto">
              <a:xfrm>
                <a:off x="3991" y="951"/>
                <a:ext cx="276" cy="321"/>
              </a:xfrm>
              <a:custGeom>
                <a:avLst/>
                <a:gdLst>
                  <a:gd name="T0" fmla="*/ 2 w 551"/>
                  <a:gd name="T1" fmla="*/ 6 h 642"/>
                  <a:gd name="T2" fmla="*/ 1 w 551"/>
                  <a:gd name="T3" fmla="*/ 7 h 642"/>
                  <a:gd name="T4" fmla="*/ 1 w 551"/>
                  <a:gd name="T5" fmla="*/ 9 h 642"/>
                  <a:gd name="T6" fmla="*/ 2 w 551"/>
                  <a:gd name="T7" fmla="*/ 10 h 642"/>
                  <a:gd name="T8" fmla="*/ 4 w 551"/>
                  <a:gd name="T9" fmla="*/ 13 h 642"/>
                  <a:gd name="T10" fmla="*/ 6 w 551"/>
                  <a:gd name="T11" fmla="*/ 14 h 642"/>
                  <a:gd name="T12" fmla="*/ 6 w 551"/>
                  <a:gd name="T13" fmla="*/ 14 h 642"/>
                  <a:gd name="T14" fmla="*/ 6 w 551"/>
                  <a:gd name="T15" fmla="*/ 15 h 642"/>
                  <a:gd name="T16" fmla="*/ 6 w 551"/>
                  <a:gd name="T17" fmla="*/ 18 h 642"/>
                  <a:gd name="T18" fmla="*/ 8 w 551"/>
                  <a:gd name="T19" fmla="*/ 19 h 642"/>
                  <a:gd name="T20" fmla="*/ 9 w 551"/>
                  <a:gd name="T21" fmla="*/ 19 h 642"/>
                  <a:gd name="T22" fmla="*/ 11 w 551"/>
                  <a:gd name="T23" fmla="*/ 20 h 642"/>
                  <a:gd name="T24" fmla="*/ 12 w 551"/>
                  <a:gd name="T25" fmla="*/ 20 h 642"/>
                  <a:gd name="T26" fmla="*/ 14 w 551"/>
                  <a:gd name="T27" fmla="*/ 18 h 642"/>
                  <a:gd name="T28" fmla="*/ 15 w 551"/>
                  <a:gd name="T29" fmla="*/ 15 h 642"/>
                  <a:gd name="T30" fmla="*/ 17 w 551"/>
                  <a:gd name="T31" fmla="*/ 13 h 642"/>
                  <a:gd name="T32" fmla="*/ 18 w 551"/>
                  <a:gd name="T33" fmla="*/ 12 h 642"/>
                  <a:gd name="T34" fmla="*/ 16 w 551"/>
                  <a:gd name="T35" fmla="*/ 10 h 642"/>
                  <a:gd name="T36" fmla="*/ 16 w 551"/>
                  <a:gd name="T37" fmla="*/ 10 h 642"/>
                  <a:gd name="T38" fmla="*/ 16 w 551"/>
                  <a:gd name="T39" fmla="*/ 7 h 642"/>
                  <a:gd name="T40" fmla="*/ 18 w 551"/>
                  <a:gd name="T41" fmla="*/ 6 h 642"/>
                  <a:gd name="T42" fmla="*/ 17 w 551"/>
                  <a:gd name="T43" fmla="*/ 5 h 642"/>
                  <a:gd name="T44" fmla="*/ 14 w 551"/>
                  <a:gd name="T45" fmla="*/ 3 h 642"/>
                  <a:gd name="T46" fmla="*/ 13 w 551"/>
                  <a:gd name="T47" fmla="*/ 1 h 642"/>
                  <a:gd name="T48" fmla="*/ 13 w 551"/>
                  <a:gd name="T49" fmla="*/ 1 h 642"/>
                  <a:gd name="T50" fmla="*/ 12 w 551"/>
                  <a:gd name="T51" fmla="*/ 0 h 642"/>
                  <a:gd name="T52" fmla="*/ 9 w 551"/>
                  <a:gd name="T53" fmla="*/ 1 h 642"/>
                  <a:gd name="T54" fmla="*/ 5 w 551"/>
                  <a:gd name="T55" fmla="*/ 3 h 642"/>
                  <a:gd name="T56" fmla="*/ 2 w 551"/>
                  <a:gd name="T57" fmla="*/ 3 h 642"/>
                  <a:gd name="T58" fmla="*/ 1 w 551"/>
                  <a:gd name="T59" fmla="*/ 3 h 642"/>
                  <a:gd name="T60" fmla="*/ 0 w 551"/>
                  <a:gd name="T61" fmla="*/ 5 h 642"/>
                  <a:gd name="T62" fmla="*/ 2 w 551"/>
                  <a:gd name="T63" fmla="*/ 6 h 6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1"/>
                  <a:gd name="T97" fmla="*/ 0 h 642"/>
                  <a:gd name="T98" fmla="*/ 551 w 551"/>
                  <a:gd name="T99" fmla="*/ 642 h 6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1" h="642">
                    <a:moveTo>
                      <a:pt x="45" y="206"/>
                    </a:moveTo>
                    <a:lnTo>
                      <a:pt x="19" y="246"/>
                    </a:lnTo>
                    <a:lnTo>
                      <a:pt x="8" y="273"/>
                    </a:lnTo>
                    <a:lnTo>
                      <a:pt x="41" y="328"/>
                    </a:lnTo>
                    <a:lnTo>
                      <a:pt x="110" y="418"/>
                    </a:lnTo>
                    <a:lnTo>
                      <a:pt x="165" y="477"/>
                    </a:lnTo>
                    <a:lnTo>
                      <a:pt x="189" y="477"/>
                    </a:lnTo>
                    <a:lnTo>
                      <a:pt x="189" y="498"/>
                    </a:lnTo>
                    <a:lnTo>
                      <a:pt x="184" y="559"/>
                    </a:lnTo>
                    <a:lnTo>
                      <a:pt x="234" y="578"/>
                    </a:lnTo>
                    <a:lnTo>
                      <a:pt x="281" y="583"/>
                    </a:lnTo>
                    <a:lnTo>
                      <a:pt x="322" y="614"/>
                    </a:lnTo>
                    <a:lnTo>
                      <a:pt x="382" y="642"/>
                    </a:lnTo>
                    <a:lnTo>
                      <a:pt x="432" y="560"/>
                    </a:lnTo>
                    <a:lnTo>
                      <a:pt x="468" y="511"/>
                    </a:lnTo>
                    <a:lnTo>
                      <a:pt x="532" y="437"/>
                    </a:lnTo>
                    <a:lnTo>
                      <a:pt x="551" y="387"/>
                    </a:lnTo>
                    <a:lnTo>
                      <a:pt x="499" y="338"/>
                    </a:lnTo>
                    <a:lnTo>
                      <a:pt x="499" y="296"/>
                    </a:lnTo>
                    <a:lnTo>
                      <a:pt x="491" y="237"/>
                    </a:lnTo>
                    <a:lnTo>
                      <a:pt x="548" y="206"/>
                    </a:lnTo>
                    <a:lnTo>
                      <a:pt x="534" y="185"/>
                    </a:lnTo>
                    <a:lnTo>
                      <a:pt x="448" y="115"/>
                    </a:lnTo>
                    <a:lnTo>
                      <a:pt x="412" y="60"/>
                    </a:lnTo>
                    <a:lnTo>
                      <a:pt x="387" y="12"/>
                    </a:lnTo>
                    <a:lnTo>
                      <a:pt x="356" y="0"/>
                    </a:lnTo>
                    <a:lnTo>
                      <a:pt x="260" y="33"/>
                    </a:lnTo>
                    <a:lnTo>
                      <a:pt x="155" y="71"/>
                    </a:lnTo>
                    <a:lnTo>
                      <a:pt x="58" y="101"/>
                    </a:lnTo>
                    <a:lnTo>
                      <a:pt x="10" y="109"/>
                    </a:lnTo>
                    <a:lnTo>
                      <a:pt x="0" y="145"/>
                    </a:lnTo>
                    <a:lnTo>
                      <a:pt x="45" y="206"/>
                    </a:lnTo>
                    <a:close/>
                  </a:path>
                </a:pathLst>
              </a:custGeom>
              <a:solidFill>
                <a:srgbClr val="FFFFFF"/>
              </a:solidFill>
              <a:ln w="9525">
                <a:noFill/>
                <a:round/>
                <a:headEnd/>
                <a:tailEnd/>
              </a:ln>
            </p:spPr>
            <p:txBody>
              <a:bodyPr/>
              <a:lstStyle/>
              <a:p>
                <a:endParaRPr lang="en-US" dirty="0"/>
              </a:p>
            </p:txBody>
          </p:sp>
          <p:sp>
            <p:nvSpPr>
              <p:cNvPr id="45078" name="Freeform 1077"/>
              <p:cNvSpPr>
                <a:spLocks/>
              </p:cNvSpPr>
              <p:nvPr/>
            </p:nvSpPr>
            <p:spPr bwMode="auto">
              <a:xfrm>
                <a:off x="3987" y="946"/>
                <a:ext cx="285" cy="334"/>
              </a:xfrm>
              <a:custGeom>
                <a:avLst/>
                <a:gdLst>
                  <a:gd name="T0" fmla="*/ 3 w 571"/>
                  <a:gd name="T1" fmla="*/ 9 h 667"/>
                  <a:gd name="T2" fmla="*/ 0 w 571"/>
                  <a:gd name="T3" fmla="*/ 5 h 667"/>
                  <a:gd name="T4" fmla="*/ 2 w 571"/>
                  <a:gd name="T5" fmla="*/ 4 h 667"/>
                  <a:gd name="T6" fmla="*/ 8 w 571"/>
                  <a:gd name="T7" fmla="*/ 2 h 667"/>
                  <a:gd name="T8" fmla="*/ 11 w 571"/>
                  <a:gd name="T9" fmla="*/ 1 h 667"/>
                  <a:gd name="T10" fmla="*/ 13 w 571"/>
                  <a:gd name="T11" fmla="*/ 3 h 667"/>
                  <a:gd name="T12" fmla="*/ 16 w 571"/>
                  <a:gd name="T13" fmla="*/ 7 h 667"/>
                  <a:gd name="T14" fmla="*/ 15 w 571"/>
                  <a:gd name="T15" fmla="*/ 8 h 667"/>
                  <a:gd name="T16" fmla="*/ 11 w 571"/>
                  <a:gd name="T17" fmla="*/ 9 h 667"/>
                  <a:gd name="T18" fmla="*/ 5 w 571"/>
                  <a:gd name="T19" fmla="*/ 11 h 667"/>
                  <a:gd name="T20" fmla="*/ 8 w 571"/>
                  <a:gd name="T21" fmla="*/ 11 h 667"/>
                  <a:gd name="T22" fmla="*/ 13 w 571"/>
                  <a:gd name="T23" fmla="*/ 9 h 667"/>
                  <a:gd name="T24" fmla="*/ 15 w 571"/>
                  <a:gd name="T25" fmla="*/ 9 h 667"/>
                  <a:gd name="T26" fmla="*/ 15 w 571"/>
                  <a:gd name="T27" fmla="*/ 10 h 667"/>
                  <a:gd name="T28" fmla="*/ 12 w 571"/>
                  <a:gd name="T29" fmla="*/ 11 h 667"/>
                  <a:gd name="T30" fmla="*/ 8 w 571"/>
                  <a:gd name="T31" fmla="*/ 13 h 667"/>
                  <a:gd name="T32" fmla="*/ 5 w 571"/>
                  <a:gd name="T33" fmla="*/ 15 h 667"/>
                  <a:gd name="T34" fmla="*/ 4 w 571"/>
                  <a:gd name="T35" fmla="*/ 14 h 667"/>
                  <a:gd name="T36" fmla="*/ 0 w 571"/>
                  <a:gd name="T37" fmla="*/ 9 h 667"/>
                  <a:gd name="T38" fmla="*/ 1 w 571"/>
                  <a:gd name="T39" fmla="*/ 8 h 667"/>
                  <a:gd name="T40" fmla="*/ 0 w 571"/>
                  <a:gd name="T41" fmla="*/ 8 h 667"/>
                  <a:gd name="T42" fmla="*/ 0 w 571"/>
                  <a:gd name="T43" fmla="*/ 10 h 667"/>
                  <a:gd name="T44" fmla="*/ 3 w 571"/>
                  <a:gd name="T45" fmla="*/ 14 h 667"/>
                  <a:gd name="T46" fmla="*/ 5 w 571"/>
                  <a:gd name="T47" fmla="*/ 16 h 667"/>
                  <a:gd name="T48" fmla="*/ 5 w 571"/>
                  <a:gd name="T49" fmla="*/ 17 h 667"/>
                  <a:gd name="T50" fmla="*/ 6 w 571"/>
                  <a:gd name="T51" fmla="*/ 19 h 667"/>
                  <a:gd name="T52" fmla="*/ 9 w 571"/>
                  <a:gd name="T53" fmla="*/ 20 h 667"/>
                  <a:gd name="T54" fmla="*/ 12 w 571"/>
                  <a:gd name="T55" fmla="*/ 21 h 667"/>
                  <a:gd name="T56" fmla="*/ 13 w 571"/>
                  <a:gd name="T57" fmla="*/ 20 h 667"/>
                  <a:gd name="T58" fmla="*/ 14 w 571"/>
                  <a:gd name="T59" fmla="*/ 17 h 667"/>
                  <a:gd name="T60" fmla="*/ 17 w 571"/>
                  <a:gd name="T61" fmla="*/ 14 h 667"/>
                  <a:gd name="T62" fmla="*/ 17 w 571"/>
                  <a:gd name="T63" fmla="*/ 12 h 667"/>
                  <a:gd name="T64" fmla="*/ 16 w 571"/>
                  <a:gd name="T65" fmla="*/ 11 h 667"/>
                  <a:gd name="T66" fmla="*/ 16 w 571"/>
                  <a:gd name="T67" fmla="*/ 12 h 667"/>
                  <a:gd name="T68" fmla="*/ 17 w 571"/>
                  <a:gd name="T69" fmla="*/ 13 h 667"/>
                  <a:gd name="T70" fmla="*/ 15 w 571"/>
                  <a:gd name="T71" fmla="*/ 15 h 667"/>
                  <a:gd name="T72" fmla="*/ 13 w 571"/>
                  <a:gd name="T73" fmla="*/ 18 h 667"/>
                  <a:gd name="T74" fmla="*/ 11 w 571"/>
                  <a:gd name="T75" fmla="*/ 20 h 667"/>
                  <a:gd name="T76" fmla="*/ 9 w 571"/>
                  <a:gd name="T77" fmla="*/ 19 h 667"/>
                  <a:gd name="T78" fmla="*/ 7 w 571"/>
                  <a:gd name="T79" fmla="*/ 18 h 667"/>
                  <a:gd name="T80" fmla="*/ 6 w 571"/>
                  <a:gd name="T81" fmla="*/ 17 h 667"/>
                  <a:gd name="T82" fmla="*/ 6 w 571"/>
                  <a:gd name="T83" fmla="*/ 15 h 667"/>
                  <a:gd name="T84" fmla="*/ 8 w 571"/>
                  <a:gd name="T85" fmla="*/ 14 h 667"/>
                  <a:gd name="T86" fmla="*/ 11 w 571"/>
                  <a:gd name="T87" fmla="*/ 13 h 667"/>
                  <a:gd name="T88" fmla="*/ 14 w 571"/>
                  <a:gd name="T89" fmla="*/ 11 h 667"/>
                  <a:gd name="T90" fmla="*/ 16 w 571"/>
                  <a:gd name="T91" fmla="*/ 10 h 667"/>
                  <a:gd name="T92" fmla="*/ 16 w 571"/>
                  <a:gd name="T93" fmla="*/ 8 h 667"/>
                  <a:gd name="T94" fmla="*/ 17 w 571"/>
                  <a:gd name="T95" fmla="*/ 7 h 667"/>
                  <a:gd name="T96" fmla="*/ 16 w 571"/>
                  <a:gd name="T97" fmla="*/ 5 h 667"/>
                  <a:gd name="T98" fmla="*/ 13 w 571"/>
                  <a:gd name="T99" fmla="*/ 3 h 667"/>
                  <a:gd name="T100" fmla="*/ 12 w 571"/>
                  <a:gd name="T101" fmla="*/ 1 h 667"/>
                  <a:gd name="T102" fmla="*/ 10 w 571"/>
                  <a:gd name="T103" fmla="*/ 1 h 667"/>
                  <a:gd name="T104" fmla="*/ 5 w 571"/>
                  <a:gd name="T105" fmla="*/ 2 h 667"/>
                  <a:gd name="T106" fmla="*/ 0 w 571"/>
                  <a:gd name="T107" fmla="*/ 4 h 667"/>
                  <a:gd name="T108" fmla="*/ 0 w 571"/>
                  <a:gd name="T109" fmla="*/ 5 h 667"/>
                  <a:gd name="T110" fmla="*/ 1 w 571"/>
                  <a:gd name="T111" fmla="*/ 7 h 667"/>
                  <a:gd name="T112" fmla="*/ 2 w 571"/>
                  <a:gd name="T113" fmla="*/ 9 h 667"/>
                  <a:gd name="T114" fmla="*/ 4 w 571"/>
                  <a:gd name="T115" fmla="*/ 12 h 667"/>
                  <a:gd name="T116" fmla="*/ 5 w 571"/>
                  <a:gd name="T117" fmla="*/ 12 h 667"/>
                  <a:gd name="T118" fmla="*/ 4 w 571"/>
                  <a:gd name="T119" fmla="*/ 11 h 6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1"/>
                  <a:gd name="T181" fmla="*/ 0 h 667"/>
                  <a:gd name="T182" fmla="*/ 571 w 571"/>
                  <a:gd name="T183" fmla="*/ 667 h 6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1" h="667">
                    <a:moveTo>
                      <a:pt x="154" y="331"/>
                    </a:moveTo>
                    <a:lnTo>
                      <a:pt x="116" y="263"/>
                    </a:lnTo>
                    <a:lnTo>
                      <a:pt x="57" y="183"/>
                    </a:lnTo>
                    <a:lnTo>
                      <a:pt x="24" y="150"/>
                    </a:lnTo>
                    <a:lnTo>
                      <a:pt x="31" y="128"/>
                    </a:lnTo>
                    <a:lnTo>
                      <a:pt x="86" y="118"/>
                    </a:lnTo>
                    <a:lnTo>
                      <a:pt x="181" y="84"/>
                    </a:lnTo>
                    <a:lnTo>
                      <a:pt x="266" y="59"/>
                    </a:lnTo>
                    <a:lnTo>
                      <a:pt x="347" y="32"/>
                    </a:lnTo>
                    <a:lnTo>
                      <a:pt x="371" y="27"/>
                    </a:lnTo>
                    <a:lnTo>
                      <a:pt x="400" y="40"/>
                    </a:lnTo>
                    <a:lnTo>
                      <a:pt x="424" y="91"/>
                    </a:lnTo>
                    <a:lnTo>
                      <a:pt x="471" y="150"/>
                    </a:lnTo>
                    <a:lnTo>
                      <a:pt x="519" y="194"/>
                    </a:lnTo>
                    <a:lnTo>
                      <a:pt x="539" y="209"/>
                    </a:lnTo>
                    <a:lnTo>
                      <a:pt x="505" y="230"/>
                    </a:lnTo>
                    <a:lnTo>
                      <a:pt x="467" y="249"/>
                    </a:lnTo>
                    <a:lnTo>
                      <a:pt x="353" y="288"/>
                    </a:lnTo>
                    <a:lnTo>
                      <a:pt x="190" y="333"/>
                    </a:lnTo>
                    <a:lnTo>
                      <a:pt x="181" y="349"/>
                    </a:lnTo>
                    <a:lnTo>
                      <a:pt x="186" y="364"/>
                    </a:lnTo>
                    <a:lnTo>
                      <a:pt x="264" y="341"/>
                    </a:lnTo>
                    <a:lnTo>
                      <a:pt x="355" y="305"/>
                    </a:lnTo>
                    <a:lnTo>
                      <a:pt x="429" y="278"/>
                    </a:lnTo>
                    <a:lnTo>
                      <a:pt x="471" y="267"/>
                    </a:lnTo>
                    <a:lnTo>
                      <a:pt x="491" y="263"/>
                    </a:lnTo>
                    <a:lnTo>
                      <a:pt x="498" y="278"/>
                    </a:lnTo>
                    <a:lnTo>
                      <a:pt x="491" y="305"/>
                    </a:lnTo>
                    <a:lnTo>
                      <a:pt x="467" y="326"/>
                    </a:lnTo>
                    <a:lnTo>
                      <a:pt x="412" y="345"/>
                    </a:lnTo>
                    <a:lnTo>
                      <a:pt x="333" y="368"/>
                    </a:lnTo>
                    <a:lnTo>
                      <a:pt x="264" y="387"/>
                    </a:lnTo>
                    <a:lnTo>
                      <a:pt x="210" y="421"/>
                    </a:lnTo>
                    <a:lnTo>
                      <a:pt x="190" y="451"/>
                    </a:lnTo>
                    <a:lnTo>
                      <a:pt x="176" y="467"/>
                    </a:lnTo>
                    <a:lnTo>
                      <a:pt x="131" y="423"/>
                    </a:lnTo>
                    <a:lnTo>
                      <a:pt x="69" y="333"/>
                    </a:lnTo>
                    <a:lnTo>
                      <a:pt x="29" y="282"/>
                    </a:lnTo>
                    <a:lnTo>
                      <a:pt x="36" y="261"/>
                    </a:lnTo>
                    <a:lnTo>
                      <a:pt x="54" y="246"/>
                    </a:lnTo>
                    <a:lnTo>
                      <a:pt x="40" y="229"/>
                    </a:lnTo>
                    <a:lnTo>
                      <a:pt x="19" y="249"/>
                    </a:lnTo>
                    <a:lnTo>
                      <a:pt x="7" y="289"/>
                    </a:lnTo>
                    <a:lnTo>
                      <a:pt x="17" y="314"/>
                    </a:lnTo>
                    <a:lnTo>
                      <a:pt x="66" y="369"/>
                    </a:lnTo>
                    <a:lnTo>
                      <a:pt x="110" y="440"/>
                    </a:lnTo>
                    <a:lnTo>
                      <a:pt x="154" y="491"/>
                    </a:lnTo>
                    <a:lnTo>
                      <a:pt x="174" y="499"/>
                    </a:lnTo>
                    <a:lnTo>
                      <a:pt x="190" y="495"/>
                    </a:lnTo>
                    <a:lnTo>
                      <a:pt x="178" y="541"/>
                    </a:lnTo>
                    <a:lnTo>
                      <a:pt x="176" y="575"/>
                    </a:lnTo>
                    <a:lnTo>
                      <a:pt x="210" y="585"/>
                    </a:lnTo>
                    <a:lnTo>
                      <a:pt x="276" y="596"/>
                    </a:lnTo>
                    <a:lnTo>
                      <a:pt x="317" y="613"/>
                    </a:lnTo>
                    <a:lnTo>
                      <a:pt x="355" y="648"/>
                    </a:lnTo>
                    <a:lnTo>
                      <a:pt x="384" y="667"/>
                    </a:lnTo>
                    <a:lnTo>
                      <a:pt x="403" y="657"/>
                    </a:lnTo>
                    <a:lnTo>
                      <a:pt x="417" y="623"/>
                    </a:lnTo>
                    <a:lnTo>
                      <a:pt x="450" y="568"/>
                    </a:lnTo>
                    <a:lnTo>
                      <a:pt x="477" y="531"/>
                    </a:lnTo>
                    <a:lnTo>
                      <a:pt x="529" y="467"/>
                    </a:lnTo>
                    <a:lnTo>
                      <a:pt x="560" y="436"/>
                    </a:lnTo>
                    <a:lnTo>
                      <a:pt x="571" y="413"/>
                    </a:lnTo>
                    <a:lnTo>
                      <a:pt x="571" y="383"/>
                    </a:lnTo>
                    <a:lnTo>
                      <a:pt x="539" y="362"/>
                    </a:lnTo>
                    <a:lnTo>
                      <a:pt x="512" y="337"/>
                    </a:lnTo>
                    <a:lnTo>
                      <a:pt x="495" y="345"/>
                    </a:lnTo>
                    <a:lnTo>
                      <a:pt x="512" y="371"/>
                    </a:lnTo>
                    <a:lnTo>
                      <a:pt x="541" y="394"/>
                    </a:lnTo>
                    <a:lnTo>
                      <a:pt x="546" y="408"/>
                    </a:lnTo>
                    <a:lnTo>
                      <a:pt x="527" y="436"/>
                    </a:lnTo>
                    <a:lnTo>
                      <a:pt x="491" y="478"/>
                    </a:lnTo>
                    <a:lnTo>
                      <a:pt x="450" y="518"/>
                    </a:lnTo>
                    <a:lnTo>
                      <a:pt x="422" y="568"/>
                    </a:lnTo>
                    <a:lnTo>
                      <a:pt x="396" y="609"/>
                    </a:lnTo>
                    <a:lnTo>
                      <a:pt x="383" y="632"/>
                    </a:lnTo>
                    <a:lnTo>
                      <a:pt x="353" y="621"/>
                    </a:lnTo>
                    <a:lnTo>
                      <a:pt x="319" y="590"/>
                    </a:lnTo>
                    <a:lnTo>
                      <a:pt x="290" y="575"/>
                    </a:lnTo>
                    <a:lnTo>
                      <a:pt x="245" y="568"/>
                    </a:lnTo>
                    <a:lnTo>
                      <a:pt x="197" y="558"/>
                    </a:lnTo>
                    <a:lnTo>
                      <a:pt x="202" y="528"/>
                    </a:lnTo>
                    <a:lnTo>
                      <a:pt x="210" y="495"/>
                    </a:lnTo>
                    <a:lnTo>
                      <a:pt x="210" y="465"/>
                    </a:lnTo>
                    <a:lnTo>
                      <a:pt x="226" y="446"/>
                    </a:lnTo>
                    <a:lnTo>
                      <a:pt x="257" y="417"/>
                    </a:lnTo>
                    <a:lnTo>
                      <a:pt x="305" y="396"/>
                    </a:lnTo>
                    <a:lnTo>
                      <a:pt x="360" y="385"/>
                    </a:lnTo>
                    <a:lnTo>
                      <a:pt x="409" y="369"/>
                    </a:lnTo>
                    <a:lnTo>
                      <a:pt x="457" y="350"/>
                    </a:lnTo>
                    <a:lnTo>
                      <a:pt x="496" y="335"/>
                    </a:lnTo>
                    <a:lnTo>
                      <a:pt x="515" y="318"/>
                    </a:lnTo>
                    <a:lnTo>
                      <a:pt x="519" y="295"/>
                    </a:lnTo>
                    <a:lnTo>
                      <a:pt x="515" y="253"/>
                    </a:lnTo>
                    <a:lnTo>
                      <a:pt x="560" y="232"/>
                    </a:lnTo>
                    <a:lnTo>
                      <a:pt x="571" y="213"/>
                    </a:lnTo>
                    <a:lnTo>
                      <a:pt x="560" y="192"/>
                    </a:lnTo>
                    <a:lnTo>
                      <a:pt x="517" y="158"/>
                    </a:lnTo>
                    <a:lnTo>
                      <a:pt x="471" y="122"/>
                    </a:lnTo>
                    <a:lnTo>
                      <a:pt x="443" y="82"/>
                    </a:lnTo>
                    <a:lnTo>
                      <a:pt x="412" y="27"/>
                    </a:lnTo>
                    <a:lnTo>
                      <a:pt x="393" y="9"/>
                    </a:lnTo>
                    <a:lnTo>
                      <a:pt x="367" y="0"/>
                    </a:lnTo>
                    <a:lnTo>
                      <a:pt x="331" y="11"/>
                    </a:lnTo>
                    <a:lnTo>
                      <a:pt x="267" y="32"/>
                    </a:lnTo>
                    <a:lnTo>
                      <a:pt x="190" y="61"/>
                    </a:lnTo>
                    <a:lnTo>
                      <a:pt x="90" y="95"/>
                    </a:lnTo>
                    <a:lnTo>
                      <a:pt x="24" y="109"/>
                    </a:lnTo>
                    <a:lnTo>
                      <a:pt x="7" y="120"/>
                    </a:lnTo>
                    <a:lnTo>
                      <a:pt x="0" y="141"/>
                    </a:lnTo>
                    <a:lnTo>
                      <a:pt x="0" y="168"/>
                    </a:lnTo>
                    <a:lnTo>
                      <a:pt x="33" y="202"/>
                    </a:lnTo>
                    <a:lnTo>
                      <a:pt x="66" y="242"/>
                    </a:lnTo>
                    <a:lnTo>
                      <a:pt x="95" y="288"/>
                    </a:lnTo>
                    <a:lnTo>
                      <a:pt x="128" y="333"/>
                    </a:lnTo>
                    <a:lnTo>
                      <a:pt x="145" y="364"/>
                    </a:lnTo>
                    <a:lnTo>
                      <a:pt x="164" y="371"/>
                    </a:lnTo>
                    <a:lnTo>
                      <a:pt x="174" y="362"/>
                    </a:lnTo>
                    <a:lnTo>
                      <a:pt x="169" y="335"/>
                    </a:lnTo>
                    <a:lnTo>
                      <a:pt x="154" y="331"/>
                    </a:lnTo>
                    <a:close/>
                  </a:path>
                </a:pathLst>
              </a:custGeom>
              <a:solidFill>
                <a:srgbClr val="000000"/>
              </a:solidFill>
              <a:ln w="9525">
                <a:noFill/>
                <a:round/>
                <a:headEnd/>
                <a:tailEnd/>
              </a:ln>
            </p:spPr>
            <p:txBody>
              <a:bodyPr/>
              <a:lstStyle/>
              <a:p>
                <a:endParaRPr lang="en-US" dirty="0"/>
              </a:p>
            </p:txBody>
          </p:sp>
        </p:grpSp>
      </p:grpSp>
      <p:sp>
        <p:nvSpPr>
          <p:cNvPr id="45058" name="Line 1026"/>
          <p:cNvSpPr>
            <a:spLocks noChangeShapeType="1"/>
          </p:cNvSpPr>
          <p:nvPr/>
        </p:nvSpPr>
        <p:spPr bwMode="auto">
          <a:xfrm>
            <a:off x="0" y="1128713"/>
            <a:ext cx="7391400" cy="0"/>
          </a:xfrm>
          <a:prstGeom prst="line">
            <a:avLst/>
          </a:prstGeom>
          <a:noFill/>
          <a:ln w="76200">
            <a:solidFill>
              <a:srgbClr val="009999"/>
            </a:solidFill>
            <a:round/>
            <a:headEnd type="none" w="sm" len="sm"/>
            <a:tailEnd type="none" w="sm" len="sm"/>
          </a:ln>
        </p:spPr>
        <p:txBody>
          <a:bodyPr/>
          <a:lstStyle/>
          <a:p>
            <a:endParaRPr lang="en-US" dirty="0"/>
          </a:p>
        </p:txBody>
      </p:sp>
      <p:sp>
        <p:nvSpPr>
          <p:cNvPr id="45059" name="Rectangle 1027"/>
          <p:cNvSpPr>
            <a:spLocks noGrp="1" noChangeArrowheads="1"/>
          </p:cNvSpPr>
          <p:nvPr>
            <p:ph type="title"/>
          </p:nvPr>
        </p:nvSpPr>
        <p:spPr>
          <a:xfrm>
            <a:off x="457200" y="309563"/>
            <a:ext cx="8229600" cy="857250"/>
          </a:xfrm>
        </p:spPr>
        <p:txBody>
          <a:bodyPr/>
          <a:lstStyle/>
          <a:p>
            <a:pPr eaLnBrk="1" hangingPunct="1"/>
            <a:r>
              <a:rPr lang="en-US" dirty="0" smtClean="0"/>
              <a:t>Getting Ready</a:t>
            </a:r>
          </a:p>
        </p:txBody>
      </p:sp>
      <p:sp>
        <p:nvSpPr>
          <p:cNvPr id="45060" name="Rectangle 1028"/>
          <p:cNvSpPr>
            <a:spLocks noGrp="1" noChangeArrowheads="1"/>
          </p:cNvSpPr>
          <p:nvPr>
            <p:ph idx="1"/>
          </p:nvPr>
        </p:nvSpPr>
        <p:spPr>
          <a:xfrm>
            <a:off x="152400" y="1200151"/>
            <a:ext cx="8672512" cy="5105400"/>
          </a:xfrm>
        </p:spPr>
        <p:txBody>
          <a:bodyPr/>
          <a:lstStyle/>
          <a:p>
            <a:pPr eaLnBrk="1" hangingPunct="1">
              <a:lnSpc>
                <a:spcPct val="85000"/>
              </a:lnSpc>
              <a:buFontTx/>
              <a:buBlip>
                <a:blip r:embed="rId3"/>
              </a:buBlip>
            </a:pPr>
            <a:r>
              <a:rPr lang="en-US" sz="2600" dirty="0" smtClean="0"/>
              <a:t>Before starting the FAFSA, gather:</a:t>
            </a:r>
          </a:p>
          <a:p>
            <a:pPr marL="457200" lvl="1" indent="0" eaLnBrk="1" hangingPunct="1">
              <a:spcBef>
                <a:spcPct val="10000"/>
              </a:spcBef>
              <a:buNone/>
            </a:pPr>
            <a:r>
              <a:rPr lang="en-US" sz="2400" dirty="0" smtClean="0"/>
              <a:t>	</a:t>
            </a:r>
            <a:r>
              <a:rPr lang="en-US" sz="2000" b="1" dirty="0" smtClean="0"/>
              <a:t>(student and parent)</a:t>
            </a:r>
            <a:endParaRPr lang="en-US" sz="2500" dirty="0" smtClean="0"/>
          </a:p>
          <a:p>
            <a:pPr marL="1204913" lvl="2" indent="-347663" eaLnBrk="1" hangingPunct="1">
              <a:spcBef>
                <a:spcPct val="0"/>
              </a:spcBef>
              <a:buFontTx/>
              <a:buBlip>
                <a:blip r:embed="rId4"/>
              </a:buBlip>
            </a:pPr>
            <a:r>
              <a:rPr lang="en-US" sz="2500" dirty="0" smtClean="0"/>
              <a:t>Social Security cards or Permanent resident cards</a:t>
            </a:r>
          </a:p>
          <a:p>
            <a:pPr marL="1204913" lvl="2" indent="-347663" eaLnBrk="1" hangingPunct="1">
              <a:spcBef>
                <a:spcPct val="0"/>
              </a:spcBef>
              <a:buFontTx/>
              <a:buBlip>
                <a:blip r:embed="rId4"/>
              </a:buBlip>
            </a:pPr>
            <a:r>
              <a:rPr lang="en-US" sz="2500" dirty="0" smtClean="0"/>
              <a:t>2013 federal income tax form (even if not completed) and W2 forms</a:t>
            </a:r>
          </a:p>
          <a:p>
            <a:pPr marL="1204913" lvl="2" indent="-347663" eaLnBrk="1" hangingPunct="1">
              <a:spcBef>
                <a:spcPct val="0"/>
              </a:spcBef>
              <a:buFontTx/>
              <a:buBlip>
                <a:blip r:embed="rId4"/>
              </a:buBlip>
            </a:pPr>
            <a:r>
              <a:rPr lang="en-US" sz="2500" dirty="0" smtClean="0"/>
              <a:t>Records of untaxed income </a:t>
            </a:r>
          </a:p>
          <a:p>
            <a:pPr marL="1204913" lvl="2" indent="-347663" eaLnBrk="1" hangingPunct="1">
              <a:spcBef>
                <a:spcPct val="0"/>
              </a:spcBef>
              <a:buFontTx/>
              <a:buBlip>
                <a:blip r:embed="rId4"/>
              </a:buBlip>
            </a:pPr>
            <a:r>
              <a:rPr lang="en-US" sz="2500" dirty="0" smtClean="0"/>
              <a:t>Current bank statements (as of filing date)</a:t>
            </a:r>
          </a:p>
          <a:p>
            <a:pPr marL="1204913" lvl="2" indent="-347663" eaLnBrk="1" hangingPunct="1">
              <a:spcBef>
                <a:spcPct val="0"/>
              </a:spcBef>
              <a:buFontTx/>
              <a:buBlip>
                <a:blip r:embed="rId4"/>
              </a:buBlip>
            </a:pPr>
            <a:r>
              <a:rPr lang="en-US" sz="2500" dirty="0" smtClean="0"/>
              <a:t>Business, farm and other real estate records</a:t>
            </a:r>
          </a:p>
          <a:p>
            <a:pPr marL="1204913" lvl="2" indent="-347663" eaLnBrk="1" hangingPunct="1">
              <a:spcBef>
                <a:spcPct val="0"/>
              </a:spcBef>
              <a:buFontTx/>
              <a:buBlip>
                <a:blip r:embed="rId4"/>
              </a:buBlip>
            </a:pPr>
            <a:r>
              <a:rPr lang="en-US" sz="2500" dirty="0" smtClean="0"/>
              <a:t>Records of stocks, bonds and other investments</a:t>
            </a:r>
          </a:p>
          <a:p>
            <a:pPr marL="857250" lvl="2" indent="0" eaLnBrk="1" hangingPunct="1">
              <a:spcBef>
                <a:spcPct val="0"/>
              </a:spcBef>
              <a:buNone/>
            </a:pPr>
            <a:r>
              <a:rPr lang="en-US" sz="2500" dirty="0"/>
              <a:t>	</a:t>
            </a:r>
            <a:r>
              <a:rPr lang="en-US" sz="2500" dirty="0" smtClean="0"/>
              <a:t>	(including 529 accounts)</a:t>
            </a:r>
          </a:p>
          <a:p>
            <a:pPr marL="1662113" lvl="3" indent="-347663" eaLnBrk="1" hangingPunct="1">
              <a:spcBef>
                <a:spcPct val="0"/>
              </a:spcBef>
              <a:buFontTx/>
              <a:buBlip>
                <a:blip r:embed="rId4"/>
              </a:buBlip>
            </a:pPr>
            <a:r>
              <a:rPr lang="en-US" sz="2100" b="1" dirty="0" smtClean="0"/>
              <a:t>Asset information </a:t>
            </a:r>
            <a:r>
              <a:rPr lang="en-US" sz="2100" b="1" i="1" dirty="0" smtClean="0"/>
              <a:t>may not </a:t>
            </a:r>
            <a:r>
              <a:rPr lang="en-US" sz="2100" b="1" dirty="0" smtClean="0"/>
              <a:t>be required </a:t>
            </a:r>
          </a:p>
        </p:txBody>
      </p:sp>
      <p:grpSp>
        <p:nvGrpSpPr>
          <p:cNvPr id="45061" name="Group 1029"/>
          <p:cNvGrpSpPr>
            <a:grpSpLocks/>
          </p:cNvGrpSpPr>
          <p:nvPr/>
        </p:nvGrpSpPr>
        <p:grpSpPr bwMode="auto">
          <a:xfrm>
            <a:off x="7315200" y="595314"/>
            <a:ext cx="582613" cy="1042987"/>
            <a:chOff x="4504" y="339"/>
            <a:chExt cx="367" cy="657"/>
          </a:xfrm>
        </p:grpSpPr>
        <p:sp>
          <p:nvSpPr>
            <p:cNvPr id="45105" name="Freeform 1030"/>
            <p:cNvSpPr>
              <a:spLocks/>
            </p:cNvSpPr>
            <p:nvPr/>
          </p:nvSpPr>
          <p:spPr bwMode="auto">
            <a:xfrm>
              <a:off x="4727" y="339"/>
              <a:ext cx="144" cy="169"/>
            </a:xfrm>
            <a:custGeom>
              <a:avLst/>
              <a:gdLst>
                <a:gd name="T0" fmla="*/ 7 w 290"/>
                <a:gd name="T1" fmla="*/ 6 h 339"/>
                <a:gd name="T2" fmla="*/ 8 w 290"/>
                <a:gd name="T3" fmla="*/ 5 h 339"/>
                <a:gd name="T4" fmla="*/ 8 w 290"/>
                <a:gd name="T5" fmla="*/ 4 h 339"/>
                <a:gd name="T6" fmla="*/ 8 w 290"/>
                <a:gd name="T7" fmla="*/ 3 h 339"/>
                <a:gd name="T8" fmla="*/ 9 w 290"/>
                <a:gd name="T9" fmla="*/ 2 h 339"/>
                <a:gd name="T10" fmla="*/ 8 w 290"/>
                <a:gd name="T11" fmla="*/ 1 h 339"/>
                <a:gd name="T12" fmla="*/ 8 w 290"/>
                <a:gd name="T13" fmla="*/ 1 h 339"/>
                <a:gd name="T14" fmla="*/ 8 w 290"/>
                <a:gd name="T15" fmla="*/ 0 h 339"/>
                <a:gd name="T16" fmla="*/ 7 w 290"/>
                <a:gd name="T17" fmla="*/ 0 h 339"/>
                <a:gd name="T18" fmla="*/ 6 w 290"/>
                <a:gd name="T19" fmla="*/ 0 h 339"/>
                <a:gd name="T20" fmla="*/ 4 w 290"/>
                <a:gd name="T21" fmla="*/ 0 h 339"/>
                <a:gd name="T22" fmla="*/ 3 w 290"/>
                <a:gd name="T23" fmla="*/ 0 h 339"/>
                <a:gd name="T24" fmla="*/ 2 w 290"/>
                <a:gd name="T25" fmla="*/ 0 h 339"/>
                <a:gd name="T26" fmla="*/ 2 w 290"/>
                <a:gd name="T27" fmla="*/ 1 h 339"/>
                <a:gd name="T28" fmla="*/ 1 w 290"/>
                <a:gd name="T29" fmla="*/ 2 h 339"/>
                <a:gd name="T30" fmla="*/ 0 w 290"/>
                <a:gd name="T31" fmla="*/ 3 h 339"/>
                <a:gd name="T32" fmla="*/ 0 w 290"/>
                <a:gd name="T33" fmla="*/ 4 h 339"/>
                <a:gd name="T34" fmla="*/ 0 w 290"/>
                <a:gd name="T35" fmla="*/ 6 h 339"/>
                <a:gd name="T36" fmla="*/ 0 w 290"/>
                <a:gd name="T37" fmla="*/ 7 h 339"/>
                <a:gd name="T38" fmla="*/ 0 w 290"/>
                <a:gd name="T39" fmla="*/ 8 h 339"/>
                <a:gd name="T40" fmla="*/ 1 w 290"/>
                <a:gd name="T41" fmla="*/ 8 h 339"/>
                <a:gd name="T42" fmla="*/ 2 w 290"/>
                <a:gd name="T43" fmla="*/ 9 h 339"/>
                <a:gd name="T44" fmla="*/ 3 w 290"/>
                <a:gd name="T45" fmla="*/ 8 h 339"/>
                <a:gd name="T46" fmla="*/ 5 w 290"/>
                <a:gd name="T47" fmla="*/ 8 h 339"/>
                <a:gd name="T48" fmla="*/ 6 w 290"/>
                <a:gd name="T49" fmla="*/ 8 h 339"/>
                <a:gd name="T50" fmla="*/ 6 w 290"/>
                <a:gd name="T51" fmla="*/ 7 h 339"/>
                <a:gd name="T52" fmla="*/ 6 w 290"/>
                <a:gd name="T53" fmla="*/ 8 h 339"/>
                <a:gd name="T54" fmla="*/ 7 w 290"/>
                <a:gd name="T55" fmla="*/ 9 h 339"/>
                <a:gd name="T56" fmla="*/ 7 w 290"/>
                <a:gd name="T57" fmla="*/ 10 h 339"/>
                <a:gd name="T58" fmla="*/ 7 w 290"/>
                <a:gd name="T59" fmla="*/ 10 h 339"/>
                <a:gd name="T60" fmla="*/ 8 w 290"/>
                <a:gd name="T61" fmla="*/ 10 h 339"/>
                <a:gd name="T62" fmla="*/ 8 w 290"/>
                <a:gd name="T63" fmla="*/ 10 h 339"/>
                <a:gd name="T64" fmla="*/ 8 w 290"/>
                <a:gd name="T65" fmla="*/ 9 h 339"/>
                <a:gd name="T66" fmla="*/ 8 w 290"/>
                <a:gd name="T67" fmla="*/ 8 h 339"/>
                <a:gd name="T68" fmla="*/ 7 w 290"/>
                <a:gd name="T69" fmla="*/ 7 h 339"/>
                <a:gd name="T70" fmla="*/ 7 w 290"/>
                <a:gd name="T71" fmla="*/ 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0"/>
                <a:gd name="T109" fmla="*/ 0 h 339"/>
                <a:gd name="T110" fmla="*/ 290 w 290"/>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0" h="339">
                  <a:moveTo>
                    <a:pt x="235" y="219"/>
                  </a:moveTo>
                  <a:lnTo>
                    <a:pt x="260" y="186"/>
                  </a:lnTo>
                  <a:lnTo>
                    <a:pt x="274" y="154"/>
                  </a:lnTo>
                  <a:lnTo>
                    <a:pt x="286" y="124"/>
                  </a:lnTo>
                  <a:lnTo>
                    <a:pt x="290" y="87"/>
                  </a:lnTo>
                  <a:lnTo>
                    <a:pt x="285" y="63"/>
                  </a:lnTo>
                  <a:lnTo>
                    <a:pt x="274" y="40"/>
                  </a:lnTo>
                  <a:lnTo>
                    <a:pt x="257" y="21"/>
                  </a:lnTo>
                  <a:lnTo>
                    <a:pt x="233" y="9"/>
                  </a:lnTo>
                  <a:lnTo>
                    <a:pt x="200" y="0"/>
                  </a:lnTo>
                  <a:lnTo>
                    <a:pt x="154" y="2"/>
                  </a:lnTo>
                  <a:lnTo>
                    <a:pt x="126" y="7"/>
                  </a:lnTo>
                  <a:lnTo>
                    <a:pt x="90" y="23"/>
                  </a:lnTo>
                  <a:lnTo>
                    <a:pt x="66" y="47"/>
                  </a:lnTo>
                  <a:lnTo>
                    <a:pt x="40" y="76"/>
                  </a:lnTo>
                  <a:lnTo>
                    <a:pt x="24" y="106"/>
                  </a:lnTo>
                  <a:lnTo>
                    <a:pt x="12" y="143"/>
                  </a:lnTo>
                  <a:lnTo>
                    <a:pt x="0" y="194"/>
                  </a:lnTo>
                  <a:lnTo>
                    <a:pt x="4" y="234"/>
                  </a:lnTo>
                  <a:lnTo>
                    <a:pt x="19" y="261"/>
                  </a:lnTo>
                  <a:lnTo>
                    <a:pt x="47" y="280"/>
                  </a:lnTo>
                  <a:lnTo>
                    <a:pt x="88" y="289"/>
                  </a:lnTo>
                  <a:lnTo>
                    <a:pt x="126" y="285"/>
                  </a:lnTo>
                  <a:lnTo>
                    <a:pt x="164" y="270"/>
                  </a:lnTo>
                  <a:lnTo>
                    <a:pt x="197" y="259"/>
                  </a:lnTo>
                  <a:lnTo>
                    <a:pt x="211" y="253"/>
                  </a:lnTo>
                  <a:lnTo>
                    <a:pt x="224" y="272"/>
                  </a:lnTo>
                  <a:lnTo>
                    <a:pt x="238" y="301"/>
                  </a:lnTo>
                  <a:lnTo>
                    <a:pt x="243" y="325"/>
                  </a:lnTo>
                  <a:lnTo>
                    <a:pt x="255" y="339"/>
                  </a:lnTo>
                  <a:lnTo>
                    <a:pt x="271" y="337"/>
                  </a:lnTo>
                  <a:lnTo>
                    <a:pt x="281" y="325"/>
                  </a:lnTo>
                  <a:lnTo>
                    <a:pt x="279" y="303"/>
                  </a:lnTo>
                  <a:lnTo>
                    <a:pt x="271" y="272"/>
                  </a:lnTo>
                  <a:lnTo>
                    <a:pt x="252" y="240"/>
                  </a:lnTo>
                  <a:lnTo>
                    <a:pt x="235" y="219"/>
                  </a:lnTo>
                  <a:close/>
                </a:path>
              </a:pathLst>
            </a:custGeom>
            <a:solidFill>
              <a:srgbClr val="000000"/>
            </a:solidFill>
            <a:ln w="9525">
              <a:noFill/>
              <a:round/>
              <a:headEnd/>
              <a:tailEnd/>
            </a:ln>
          </p:spPr>
          <p:txBody>
            <a:bodyPr/>
            <a:lstStyle/>
            <a:p>
              <a:endParaRPr lang="en-US" dirty="0"/>
            </a:p>
          </p:txBody>
        </p:sp>
        <p:sp>
          <p:nvSpPr>
            <p:cNvPr id="45106" name="Freeform 1031"/>
            <p:cNvSpPr>
              <a:spLocks/>
            </p:cNvSpPr>
            <p:nvPr/>
          </p:nvSpPr>
          <p:spPr bwMode="auto">
            <a:xfrm>
              <a:off x="4584" y="457"/>
              <a:ext cx="156" cy="263"/>
            </a:xfrm>
            <a:custGeom>
              <a:avLst/>
              <a:gdLst>
                <a:gd name="T0" fmla="*/ 1 w 312"/>
                <a:gd name="T1" fmla="*/ 3 h 526"/>
                <a:gd name="T2" fmla="*/ 2 w 312"/>
                <a:gd name="T3" fmla="*/ 2 h 526"/>
                <a:gd name="T4" fmla="*/ 3 w 312"/>
                <a:gd name="T5" fmla="*/ 1 h 526"/>
                <a:gd name="T6" fmla="*/ 5 w 312"/>
                <a:gd name="T7" fmla="*/ 1 h 526"/>
                <a:gd name="T8" fmla="*/ 5 w 312"/>
                <a:gd name="T9" fmla="*/ 0 h 526"/>
                <a:gd name="T10" fmla="*/ 7 w 312"/>
                <a:gd name="T11" fmla="*/ 0 h 526"/>
                <a:gd name="T12" fmla="*/ 9 w 312"/>
                <a:gd name="T13" fmla="*/ 1 h 526"/>
                <a:gd name="T14" fmla="*/ 10 w 312"/>
                <a:gd name="T15" fmla="*/ 1 h 526"/>
                <a:gd name="T16" fmla="*/ 10 w 312"/>
                <a:gd name="T17" fmla="*/ 2 h 526"/>
                <a:gd name="T18" fmla="*/ 10 w 312"/>
                <a:gd name="T19" fmla="*/ 2 h 526"/>
                <a:gd name="T20" fmla="*/ 10 w 312"/>
                <a:gd name="T21" fmla="*/ 4 h 526"/>
                <a:gd name="T22" fmla="*/ 9 w 312"/>
                <a:gd name="T23" fmla="*/ 5 h 526"/>
                <a:gd name="T24" fmla="*/ 9 w 312"/>
                <a:gd name="T25" fmla="*/ 5 h 526"/>
                <a:gd name="T26" fmla="*/ 7 w 312"/>
                <a:gd name="T27" fmla="*/ 6 h 526"/>
                <a:gd name="T28" fmla="*/ 6 w 312"/>
                <a:gd name="T29" fmla="*/ 7 h 526"/>
                <a:gd name="T30" fmla="*/ 6 w 312"/>
                <a:gd name="T31" fmla="*/ 8 h 526"/>
                <a:gd name="T32" fmla="*/ 6 w 312"/>
                <a:gd name="T33" fmla="*/ 10 h 526"/>
                <a:gd name="T34" fmla="*/ 6 w 312"/>
                <a:gd name="T35" fmla="*/ 11 h 526"/>
                <a:gd name="T36" fmla="*/ 7 w 312"/>
                <a:gd name="T37" fmla="*/ 12 h 526"/>
                <a:gd name="T38" fmla="*/ 7 w 312"/>
                <a:gd name="T39" fmla="*/ 13 h 526"/>
                <a:gd name="T40" fmla="*/ 6 w 312"/>
                <a:gd name="T41" fmla="*/ 14 h 526"/>
                <a:gd name="T42" fmla="*/ 5 w 312"/>
                <a:gd name="T43" fmla="*/ 15 h 526"/>
                <a:gd name="T44" fmla="*/ 5 w 312"/>
                <a:gd name="T45" fmla="*/ 16 h 526"/>
                <a:gd name="T46" fmla="*/ 5 w 312"/>
                <a:gd name="T47" fmla="*/ 16 h 526"/>
                <a:gd name="T48" fmla="*/ 2 w 312"/>
                <a:gd name="T49" fmla="*/ 16 h 526"/>
                <a:gd name="T50" fmla="*/ 1 w 312"/>
                <a:gd name="T51" fmla="*/ 16 h 526"/>
                <a:gd name="T52" fmla="*/ 1 w 312"/>
                <a:gd name="T53" fmla="*/ 15 h 526"/>
                <a:gd name="T54" fmla="*/ 1 w 312"/>
                <a:gd name="T55" fmla="*/ 14 h 526"/>
                <a:gd name="T56" fmla="*/ 1 w 312"/>
                <a:gd name="T57" fmla="*/ 12 h 526"/>
                <a:gd name="T58" fmla="*/ 0 w 312"/>
                <a:gd name="T59" fmla="*/ 11 h 526"/>
                <a:gd name="T60" fmla="*/ 0 w 312"/>
                <a:gd name="T61" fmla="*/ 9 h 526"/>
                <a:gd name="T62" fmla="*/ 1 w 312"/>
                <a:gd name="T63" fmla="*/ 8 h 526"/>
                <a:gd name="T64" fmla="*/ 1 w 312"/>
                <a:gd name="T65" fmla="*/ 6 h 526"/>
                <a:gd name="T66" fmla="*/ 1 w 312"/>
                <a:gd name="T67" fmla="*/ 5 h 526"/>
                <a:gd name="T68" fmla="*/ 1 w 312"/>
                <a:gd name="T69" fmla="*/ 3 h 5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2"/>
                <a:gd name="T106" fmla="*/ 0 h 526"/>
                <a:gd name="T107" fmla="*/ 312 w 312"/>
                <a:gd name="T108" fmla="*/ 526 h 5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2" h="526">
                  <a:moveTo>
                    <a:pt x="38" y="124"/>
                  </a:moveTo>
                  <a:lnTo>
                    <a:pt x="79" y="67"/>
                  </a:lnTo>
                  <a:lnTo>
                    <a:pt x="122" y="30"/>
                  </a:lnTo>
                  <a:lnTo>
                    <a:pt x="157" y="8"/>
                  </a:lnTo>
                  <a:lnTo>
                    <a:pt x="190" y="0"/>
                  </a:lnTo>
                  <a:lnTo>
                    <a:pt x="233" y="0"/>
                  </a:lnTo>
                  <a:lnTo>
                    <a:pt x="265" y="11"/>
                  </a:lnTo>
                  <a:lnTo>
                    <a:pt x="293" y="34"/>
                  </a:lnTo>
                  <a:lnTo>
                    <a:pt x="308" y="67"/>
                  </a:lnTo>
                  <a:lnTo>
                    <a:pt x="312" y="95"/>
                  </a:lnTo>
                  <a:lnTo>
                    <a:pt x="302" y="133"/>
                  </a:lnTo>
                  <a:lnTo>
                    <a:pt x="283" y="164"/>
                  </a:lnTo>
                  <a:lnTo>
                    <a:pt x="257" y="187"/>
                  </a:lnTo>
                  <a:lnTo>
                    <a:pt x="226" y="209"/>
                  </a:lnTo>
                  <a:lnTo>
                    <a:pt x="208" y="242"/>
                  </a:lnTo>
                  <a:lnTo>
                    <a:pt x="202" y="278"/>
                  </a:lnTo>
                  <a:lnTo>
                    <a:pt x="205" y="328"/>
                  </a:lnTo>
                  <a:lnTo>
                    <a:pt x="219" y="360"/>
                  </a:lnTo>
                  <a:lnTo>
                    <a:pt x="227" y="400"/>
                  </a:lnTo>
                  <a:lnTo>
                    <a:pt x="224" y="442"/>
                  </a:lnTo>
                  <a:lnTo>
                    <a:pt x="208" y="476"/>
                  </a:lnTo>
                  <a:lnTo>
                    <a:pt x="186" y="499"/>
                  </a:lnTo>
                  <a:lnTo>
                    <a:pt x="164" y="512"/>
                  </a:lnTo>
                  <a:lnTo>
                    <a:pt x="129" y="526"/>
                  </a:lnTo>
                  <a:lnTo>
                    <a:pt x="95" y="524"/>
                  </a:lnTo>
                  <a:lnTo>
                    <a:pt x="53" y="512"/>
                  </a:lnTo>
                  <a:lnTo>
                    <a:pt x="33" y="488"/>
                  </a:lnTo>
                  <a:lnTo>
                    <a:pt x="12" y="451"/>
                  </a:lnTo>
                  <a:lnTo>
                    <a:pt x="3" y="411"/>
                  </a:lnTo>
                  <a:lnTo>
                    <a:pt x="0" y="364"/>
                  </a:lnTo>
                  <a:lnTo>
                    <a:pt x="0" y="310"/>
                  </a:lnTo>
                  <a:lnTo>
                    <a:pt x="3" y="270"/>
                  </a:lnTo>
                  <a:lnTo>
                    <a:pt x="9" y="209"/>
                  </a:lnTo>
                  <a:lnTo>
                    <a:pt x="17" y="177"/>
                  </a:lnTo>
                  <a:lnTo>
                    <a:pt x="38" y="124"/>
                  </a:lnTo>
                  <a:close/>
                </a:path>
              </a:pathLst>
            </a:custGeom>
            <a:solidFill>
              <a:srgbClr val="000000"/>
            </a:solidFill>
            <a:ln w="9525">
              <a:noFill/>
              <a:round/>
              <a:headEnd/>
              <a:tailEnd/>
            </a:ln>
          </p:spPr>
          <p:txBody>
            <a:bodyPr/>
            <a:lstStyle/>
            <a:p>
              <a:endParaRPr lang="en-US" dirty="0"/>
            </a:p>
          </p:txBody>
        </p:sp>
        <p:sp>
          <p:nvSpPr>
            <p:cNvPr id="45107" name="Freeform 1032"/>
            <p:cNvSpPr>
              <a:spLocks/>
            </p:cNvSpPr>
            <p:nvPr/>
          </p:nvSpPr>
          <p:spPr bwMode="auto">
            <a:xfrm>
              <a:off x="4504" y="457"/>
              <a:ext cx="175" cy="241"/>
            </a:xfrm>
            <a:custGeom>
              <a:avLst/>
              <a:gdLst>
                <a:gd name="T0" fmla="*/ 9 w 350"/>
                <a:gd name="T1" fmla="*/ 1 h 482"/>
                <a:gd name="T2" fmla="*/ 11 w 350"/>
                <a:gd name="T3" fmla="*/ 0 h 482"/>
                <a:gd name="T4" fmla="*/ 11 w 350"/>
                <a:gd name="T5" fmla="*/ 1 h 482"/>
                <a:gd name="T6" fmla="*/ 11 w 350"/>
                <a:gd name="T7" fmla="*/ 3 h 482"/>
                <a:gd name="T8" fmla="*/ 9 w 350"/>
                <a:gd name="T9" fmla="*/ 4 h 482"/>
                <a:gd name="T10" fmla="*/ 7 w 350"/>
                <a:gd name="T11" fmla="*/ 4 h 482"/>
                <a:gd name="T12" fmla="*/ 5 w 350"/>
                <a:gd name="T13" fmla="*/ 4 h 482"/>
                <a:gd name="T14" fmla="*/ 3 w 350"/>
                <a:gd name="T15" fmla="*/ 5 h 482"/>
                <a:gd name="T16" fmla="*/ 3 w 350"/>
                <a:gd name="T17" fmla="*/ 5 h 482"/>
                <a:gd name="T18" fmla="*/ 1 w 350"/>
                <a:gd name="T19" fmla="*/ 6 h 482"/>
                <a:gd name="T20" fmla="*/ 1 w 350"/>
                <a:gd name="T21" fmla="*/ 6 h 482"/>
                <a:gd name="T22" fmla="*/ 3 w 350"/>
                <a:gd name="T23" fmla="*/ 7 h 482"/>
                <a:gd name="T24" fmla="*/ 3 w 350"/>
                <a:gd name="T25" fmla="*/ 8 h 482"/>
                <a:gd name="T26" fmla="*/ 5 w 350"/>
                <a:gd name="T27" fmla="*/ 9 h 482"/>
                <a:gd name="T28" fmla="*/ 5 w 350"/>
                <a:gd name="T29" fmla="*/ 10 h 482"/>
                <a:gd name="T30" fmla="*/ 5 w 350"/>
                <a:gd name="T31" fmla="*/ 11 h 482"/>
                <a:gd name="T32" fmla="*/ 5 w 350"/>
                <a:gd name="T33" fmla="*/ 11 h 482"/>
                <a:gd name="T34" fmla="*/ 5 w 350"/>
                <a:gd name="T35" fmla="*/ 12 h 482"/>
                <a:gd name="T36" fmla="*/ 5 w 350"/>
                <a:gd name="T37" fmla="*/ 12 h 482"/>
                <a:gd name="T38" fmla="*/ 3 w 350"/>
                <a:gd name="T39" fmla="*/ 13 h 482"/>
                <a:gd name="T40" fmla="*/ 3 w 350"/>
                <a:gd name="T41" fmla="*/ 14 h 482"/>
                <a:gd name="T42" fmla="*/ 3 w 350"/>
                <a:gd name="T43" fmla="*/ 15 h 482"/>
                <a:gd name="T44" fmla="*/ 3 w 350"/>
                <a:gd name="T45" fmla="*/ 15 h 482"/>
                <a:gd name="T46" fmla="*/ 3 w 350"/>
                <a:gd name="T47" fmla="*/ 15 h 482"/>
                <a:gd name="T48" fmla="*/ 1 w 350"/>
                <a:gd name="T49" fmla="*/ 15 h 482"/>
                <a:gd name="T50" fmla="*/ 1 w 350"/>
                <a:gd name="T51" fmla="*/ 15 h 482"/>
                <a:gd name="T52" fmla="*/ 1 w 350"/>
                <a:gd name="T53" fmla="*/ 14 h 482"/>
                <a:gd name="T54" fmla="*/ 3 w 350"/>
                <a:gd name="T55" fmla="*/ 13 h 482"/>
                <a:gd name="T56" fmla="*/ 3 w 350"/>
                <a:gd name="T57" fmla="*/ 12 h 482"/>
                <a:gd name="T58" fmla="*/ 5 w 350"/>
                <a:gd name="T59" fmla="*/ 11 h 482"/>
                <a:gd name="T60" fmla="*/ 5 w 350"/>
                <a:gd name="T61" fmla="*/ 11 h 482"/>
                <a:gd name="T62" fmla="*/ 3 w 350"/>
                <a:gd name="T63" fmla="*/ 10 h 482"/>
                <a:gd name="T64" fmla="*/ 3 w 350"/>
                <a:gd name="T65" fmla="*/ 9 h 482"/>
                <a:gd name="T66" fmla="*/ 1 w 350"/>
                <a:gd name="T67" fmla="*/ 8 h 482"/>
                <a:gd name="T68" fmla="*/ 1 w 350"/>
                <a:gd name="T69" fmla="*/ 7 h 482"/>
                <a:gd name="T70" fmla="*/ 0 w 350"/>
                <a:gd name="T71" fmla="*/ 6 h 482"/>
                <a:gd name="T72" fmla="*/ 0 w 350"/>
                <a:gd name="T73" fmla="*/ 5 h 482"/>
                <a:gd name="T74" fmla="*/ 1 w 350"/>
                <a:gd name="T75" fmla="*/ 5 h 482"/>
                <a:gd name="T76" fmla="*/ 1 w 350"/>
                <a:gd name="T77" fmla="*/ 4 h 482"/>
                <a:gd name="T78" fmla="*/ 3 w 350"/>
                <a:gd name="T79" fmla="*/ 3 h 482"/>
                <a:gd name="T80" fmla="*/ 3 w 350"/>
                <a:gd name="T81" fmla="*/ 3 h 482"/>
                <a:gd name="T82" fmla="*/ 5 w 350"/>
                <a:gd name="T83" fmla="*/ 2 h 482"/>
                <a:gd name="T84" fmla="*/ 7 w 350"/>
                <a:gd name="T85" fmla="*/ 1 h 482"/>
                <a:gd name="T86" fmla="*/ 9 w 350"/>
                <a:gd name="T87" fmla="*/ 1 h 4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0"/>
                <a:gd name="T133" fmla="*/ 0 h 482"/>
                <a:gd name="T134" fmla="*/ 350 w 350"/>
                <a:gd name="T135" fmla="*/ 482 h 4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0" h="482">
                  <a:moveTo>
                    <a:pt x="265" y="19"/>
                  </a:moveTo>
                  <a:lnTo>
                    <a:pt x="329" y="0"/>
                  </a:lnTo>
                  <a:lnTo>
                    <a:pt x="350" y="9"/>
                  </a:lnTo>
                  <a:lnTo>
                    <a:pt x="337" y="78"/>
                  </a:lnTo>
                  <a:lnTo>
                    <a:pt x="281" y="105"/>
                  </a:lnTo>
                  <a:lnTo>
                    <a:pt x="241" y="108"/>
                  </a:lnTo>
                  <a:lnTo>
                    <a:pt x="174" y="120"/>
                  </a:lnTo>
                  <a:lnTo>
                    <a:pt x="120" y="131"/>
                  </a:lnTo>
                  <a:lnTo>
                    <a:pt x="76" y="152"/>
                  </a:lnTo>
                  <a:lnTo>
                    <a:pt x="55" y="169"/>
                  </a:lnTo>
                  <a:lnTo>
                    <a:pt x="53" y="183"/>
                  </a:lnTo>
                  <a:lnTo>
                    <a:pt x="65" y="206"/>
                  </a:lnTo>
                  <a:lnTo>
                    <a:pt x="103" y="246"/>
                  </a:lnTo>
                  <a:lnTo>
                    <a:pt x="141" y="278"/>
                  </a:lnTo>
                  <a:lnTo>
                    <a:pt x="170" y="307"/>
                  </a:lnTo>
                  <a:lnTo>
                    <a:pt x="179" y="324"/>
                  </a:lnTo>
                  <a:lnTo>
                    <a:pt x="184" y="345"/>
                  </a:lnTo>
                  <a:lnTo>
                    <a:pt x="174" y="366"/>
                  </a:lnTo>
                  <a:lnTo>
                    <a:pt x="150" y="381"/>
                  </a:lnTo>
                  <a:lnTo>
                    <a:pt x="120" y="398"/>
                  </a:lnTo>
                  <a:lnTo>
                    <a:pt x="100" y="427"/>
                  </a:lnTo>
                  <a:lnTo>
                    <a:pt x="88" y="459"/>
                  </a:lnTo>
                  <a:lnTo>
                    <a:pt x="86" y="472"/>
                  </a:lnTo>
                  <a:lnTo>
                    <a:pt x="70" y="482"/>
                  </a:lnTo>
                  <a:lnTo>
                    <a:pt x="58" y="482"/>
                  </a:lnTo>
                  <a:lnTo>
                    <a:pt x="50" y="463"/>
                  </a:lnTo>
                  <a:lnTo>
                    <a:pt x="57" y="430"/>
                  </a:lnTo>
                  <a:lnTo>
                    <a:pt x="76" y="398"/>
                  </a:lnTo>
                  <a:lnTo>
                    <a:pt x="103" y="371"/>
                  </a:lnTo>
                  <a:lnTo>
                    <a:pt x="138" y="343"/>
                  </a:lnTo>
                  <a:lnTo>
                    <a:pt x="138" y="329"/>
                  </a:lnTo>
                  <a:lnTo>
                    <a:pt x="127" y="312"/>
                  </a:lnTo>
                  <a:lnTo>
                    <a:pt x="91" y="276"/>
                  </a:lnTo>
                  <a:lnTo>
                    <a:pt x="41" y="248"/>
                  </a:lnTo>
                  <a:lnTo>
                    <a:pt x="17" y="213"/>
                  </a:lnTo>
                  <a:lnTo>
                    <a:pt x="0" y="179"/>
                  </a:lnTo>
                  <a:lnTo>
                    <a:pt x="0" y="156"/>
                  </a:lnTo>
                  <a:lnTo>
                    <a:pt x="7" y="143"/>
                  </a:lnTo>
                  <a:lnTo>
                    <a:pt x="32" y="122"/>
                  </a:lnTo>
                  <a:lnTo>
                    <a:pt x="79" y="89"/>
                  </a:lnTo>
                  <a:lnTo>
                    <a:pt x="126" y="67"/>
                  </a:lnTo>
                  <a:lnTo>
                    <a:pt x="186" y="44"/>
                  </a:lnTo>
                  <a:lnTo>
                    <a:pt x="229" y="32"/>
                  </a:lnTo>
                  <a:lnTo>
                    <a:pt x="265" y="19"/>
                  </a:lnTo>
                  <a:close/>
                </a:path>
              </a:pathLst>
            </a:custGeom>
            <a:solidFill>
              <a:srgbClr val="000000"/>
            </a:solidFill>
            <a:ln w="9525">
              <a:noFill/>
              <a:round/>
              <a:headEnd/>
              <a:tailEnd/>
            </a:ln>
          </p:spPr>
          <p:txBody>
            <a:bodyPr/>
            <a:lstStyle/>
            <a:p>
              <a:endParaRPr lang="en-US" dirty="0"/>
            </a:p>
          </p:txBody>
        </p:sp>
        <p:sp>
          <p:nvSpPr>
            <p:cNvPr id="45108" name="Freeform 1033"/>
            <p:cNvSpPr>
              <a:spLocks/>
            </p:cNvSpPr>
            <p:nvPr/>
          </p:nvSpPr>
          <p:spPr bwMode="auto">
            <a:xfrm>
              <a:off x="4702" y="484"/>
              <a:ext cx="81" cy="329"/>
            </a:xfrm>
            <a:custGeom>
              <a:avLst/>
              <a:gdLst>
                <a:gd name="T0" fmla="*/ 1 w 162"/>
                <a:gd name="T1" fmla="*/ 0 h 659"/>
                <a:gd name="T2" fmla="*/ 1 w 162"/>
                <a:gd name="T3" fmla="*/ 0 h 659"/>
                <a:gd name="T4" fmla="*/ 3 w 162"/>
                <a:gd name="T5" fmla="*/ 1 h 659"/>
                <a:gd name="T6" fmla="*/ 3 w 162"/>
                <a:gd name="T7" fmla="*/ 2 h 659"/>
                <a:gd name="T8" fmla="*/ 3 w 162"/>
                <a:gd name="T9" fmla="*/ 5 h 659"/>
                <a:gd name="T10" fmla="*/ 3 w 162"/>
                <a:gd name="T11" fmla="*/ 7 h 659"/>
                <a:gd name="T12" fmla="*/ 3 w 162"/>
                <a:gd name="T13" fmla="*/ 9 h 659"/>
                <a:gd name="T14" fmla="*/ 3 w 162"/>
                <a:gd name="T15" fmla="*/ 11 h 659"/>
                <a:gd name="T16" fmla="*/ 3 w 162"/>
                <a:gd name="T17" fmla="*/ 13 h 659"/>
                <a:gd name="T18" fmla="*/ 3 w 162"/>
                <a:gd name="T19" fmla="*/ 14 h 659"/>
                <a:gd name="T20" fmla="*/ 3 w 162"/>
                <a:gd name="T21" fmla="*/ 15 h 659"/>
                <a:gd name="T22" fmla="*/ 5 w 162"/>
                <a:gd name="T23" fmla="*/ 16 h 659"/>
                <a:gd name="T24" fmla="*/ 5 w 162"/>
                <a:gd name="T25" fmla="*/ 16 h 659"/>
                <a:gd name="T26" fmla="*/ 5 w 162"/>
                <a:gd name="T27" fmla="*/ 17 h 659"/>
                <a:gd name="T28" fmla="*/ 5 w 162"/>
                <a:gd name="T29" fmla="*/ 18 h 659"/>
                <a:gd name="T30" fmla="*/ 3 w 162"/>
                <a:gd name="T31" fmla="*/ 19 h 659"/>
                <a:gd name="T32" fmla="*/ 3 w 162"/>
                <a:gd name="T33" fmla="*/ 20 h 659"/>
                <a:gd name="T34" fmla="*/ 3 w 162"/>
                <a:gd name="T35" fmla="*/ 20 h 659"/>
                <a:gd name="T36" fmla="*/ 3 w 162"/>
                <a:gd name="T37" fmla="*/ 20 h 659"/>
                <a:gd name="T38" fmla="*/ 3 w 162"/>
                <a:gd name="T39" fmla="*/ 19 h 659"/>
                <a:gd name="T40" fmla="*/ 3 w 162"/>
                <a:gd name="T41" fmla="*/ 18 h 659"/>
                <a:gd name="T42" fmla="*/ 3 w 162"/>
                <a:gd name="T43" fmla="*/ 17 h 659"/>
                <a:gd name="T44" fmla="*/ 3 w 162"/>
                <a:gd name="T45" fmla="*/ 16 h 659"/>
                <a:gd name="T46" fmla="*/ 3 w 162"/>
                <a:gd name="T47" fmla="*/ 16 h 659"/>
                <a:gd name="T48" fmla="*/ 3 w 162"/>
                <a:gd name="T49" fmla="*/ 17 h 659"/>
                <a:gd name="T50" fmla="*/ 3 w 162"/>
                <a:gd name="T51" fmla="*/ 18 h 659"/>
                <a:gd name="T52" fmla="*/ 3 w 162"/>
                <a:gd name="T53" fmla="*/ 18 h 659"/>
                <a:gd name="T54" fmla="*/ 1 w 162"/>
                <a:gd name="T55" fmla="*/ 19 h 659"/>
                <a:gd name="T56" fmla="*/ 1 w 162"/>
                <a:gd name="T57" fmla="*/ 18 h 659"/>
                <a:gd name="T58" fmla="*/ 1 w 162"/>
                <a:gd name="T59" fmla="*/ 17 h 659"/>
                <a:gd name="T60" fmla="*/ 1 w 162"/>
                <a:gd name="T61" fmla="*/ 16 h 659"/>
                <a:gd name="T62" fmla="*/ 1 w 162"/>
                <a:gd name="T63" fmla="*/ 15 h 659"/>
                <a:gd name="T64" fmla="*/ 1 w 162"/>
                <a:gd name="T65" fmla="*/ 14 h 659"/>
                <a:gd name="T66" fmla="*/ 1 w 162"/>
                <a:gd name="T67" fmla="*/ 14 h 659"/>
                <a:gd name="T68" fmla="*/ 1 w 162"/>
                <a:gd name="T69" fmla="*/ 12 h 659"/>
                <a:gd name="T70" fmla="*/ 1 w 162"/>
                <a:gd name="T71" fmla="*/ 11 h 659"/>
                <a:gd name="T72" fmla="*/ 1 w 162"/>
                <a:gd name="T73" fmla="*/ 10 h 659"/>
                <a:gd name="T74" fmla="*/ 1 w 162"/>
                <a:gd name="T75" fmla="*/ 8 h 659"/>
                <a:gd name="T76" fmla="*/ 1 w 162"/>
                <a:gd name="T77" fmla="*/ 6 h 659"/>
                <a:gd name="T78" fmla="*/ 1 w 162"/>
                <a:gd name="T79" fmla="*/ 5 h 659"/>
                <a:gd name="T80" fmla="*/ 1 w 162"/>
                <a:gd name="T81" fmla="*/ 3 h 659"/>
                <a:gd name="T82" fmla="*/ 1 w 162"/>
                <a:gd name="T83" fmla="*/ 2 h 659"/>
                <a:gd name="T84" fmla="*/ 0 w 162"/>
                <a:gd name="T85" fmla="*/ 1 h 659"/>
                <a:gd name="T86" fmla="*/ 1 w 162"/>
                <a:gd name="T87" fmla="*/ 0 h 659"/>
                <a:gd name="T88" fmla="*/ 1 w 162"/>
                <a:gd name="T89" fmla="*/ 0 h 6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2"/>
                <a:gd name="T136" fmla="*/ 0 h 659"/>
                <a:gd name="T137" fmla="*/ 162 w 162"/>
                <a:gd name="T138" fmla="*/ 659 h 6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2" h="659">
                  <a:moveTo>
                    <a:pt x="26" y="0"/>
                  </a:moveTo>
                  <a:lnTo>
                    <a:pt x="62" y="10"/>
                  </a:lnTo>
                  <a:lnTo>
                    <a:pt x="86" y="44"/>
                  </a:lnTo>
                  <a:lnTo>
                    <a:pt x="102" y="90"/>
                  </a:lnTo>
                  <a:lnTo>
                    <a:pt x="109" y="175"/>
                  </a:lnTo>
                  <a:lnTo>
                    <a:pt x="109" y="248"/>
                  </a:lnTo>
                  <a:lnTo>
                    <a:pt x="100" y="307"/>
                  </a:lnTo>
                  <a:lnTo>
                    <a:pt x="92" y="368"/>
                  </a:lnTo>
                  <a:lnTo>
                    <a:pt x="85" y="419"/>
                  </a:lnTo>
                  <a:lnTo>
                    <a:pt x="92" y="455"/>
                  </a:lnTo>
                  <a:lnTo>
                    <a:pt x="105" y="480"/>
                  </a:lnTo>
                  <a:lnTo>
                    <a:pt x="147" y="518"/>
                  </a:lnTo>
                  <a:lnTo>
                    <a:pt x="157" y="535"/>
                  </a:lnTo>
                  <a:lnTo>
                    <a:pt x="162" y="553"/>
                  </a:lnTo>
                  <a:lnTo>
                    <a:pt x="149" y="587"/>
                  </a:lnTo>
                  <a:lnTo>
                    <a:pt x="123" y="631"/>
                  </a:lnTo>
                  <a:lnTo>
                    <a:pt x="114" y="655"/>
                  </a:lnTo>
                  <a:lnTo>
                    <a:pt x="97" y="659"/>
                  </a:lnTo>
                  <a:lnTo>
                    <a:pt x="83" y="644"/>
                  </a:lnTo>
                  <a:lnTo>
                    <a:pt x="85" y="627"/>
                  </a:lnTo>
                  <a:lnTo>
                    <a:pt x="100" y="598"/>
                  </a:lnTo>
                  <a:lnTo>
                    <a:pt x="102" y="572"/>
                  </a:lnTo>
                  <a:lnTo>
                    <a:pt x="86" y="537"/>
                  </a:lnTo>
                  <a:lnTo>
                    <a:pt x="74" y="530"/>
                  </a:lnTo>
                  <a:lnTo>
                    <a:pt x="66" y="562"/>
                  </a:lnTo>
                  <a:lnTo>
                    <a:pt x="76" y="589"/>
                  </a:lnTo>
                  <a:lnTo>
                    <a:pt x="71" y="604"/>
                  </a:lnTo>
                  <a:lnTo>
                    <a:pt x="52" y="610"/>
                  </a:lnTo>
                  <a:lnTo>
                    <a:pt x="40" y="589"/>
                  </a:lnTo>
                  <a:lnTo>
                    <a:pt x="37" y="564"/>
                  </a:lnTo>
                  <a:lnTo>
                    <a:pt x="45" y="530"/>
                  </a:lnTo>
                  <a:lnTo>
                    <a:pt x="49" y="507"/>
                  </a:lnTo>
                  <a:lnTo>
                    <a:pt x="57" y="478"/>
                  </a:lnTo>
                  <a:lnTo>
                    <a:pt x="55" y="448"/>
                  </a:lnTo>
                  <a:lnTo>
                    <a:pt x="49" y="408"/>
                  </a:lnTo>
                  <a:lnTo>
                    <a:pt x="52" y="372"/>
                  </a:lnTo>
                  <a:lnTo>
                    <a:pt x="54" y="322"/>
                  </a:lnTo>
                  <a:lnTo>
                    <a:pt x="61" y="263"/>
                  </a:lnTo>
                  <a:lnTo>
                    <a:pt x="54" y="214"/>
                  </a:lnTo>
                  <a:lnTo>
                    <a:pt x="45" y="162"/>
                  </a:lnTo>
                  <a:lnTo>
                    <a:pt x="37" y="116"/>
                  </a:lnTo>
                  <a:lnTo>
                    <a:pt x="18" y="82"/>
                  </a:lnTo>
                  <a:lnTo>
                    <a:pt x="0" y="33"/>
                  </a:lnTo>
                  <a:lnTo>
                    <a:pt x="7" y="17"/>
                  </a:lnTo>
                  <a:lnTo>
                    <a:pt x="26" y="0"/>
                  </a:lnTo>
                  <a:close/>
                </a:path>
              </a:pathLst>
            </a:custGeom>
            <a:solidFill>
              <a:srgbClr val="000000"/>
            </a:solidFill>
            <a:ln w="9525">
              <a:noFill/>
              <a:round/>
              <a:headEnd/>
              <a:tailEnd/>
            </a:ln>
          </p:spPr>
          <p:txBody>
            <a:bodyPr/>
            <a:lstStyle/>
            <a:p>
              <a:endParaRPr lang="en-US" dirty="0"/>
            </a:p>
          </p:txBody>
        </p:sp>
        <p:sp>
          <p:nvSpPr>
            <p:cNvPr id="45109" name="Freeform 1034"/>
            <p:cNvSpPr>
              <a:spLocks/>
            </p:cNvSpPr>
            <p:nvPr/>
          </p:nvSpPr>
          <p:spPr bwMode="auto">
            <a:xfrm>
              <a:off x="4645" y="634"/>
              <a:ext cx="132" cy="303"/>
            </a:xfrm>
            <a:custGeom>
              <a:avLst/>
              <a:gdLst>
                <a:gd name="T0" fmla="*/ 1 w 263"/>
                <a:gd name="T1" fmla="*/ 1 h 606"/>
                <a:gd name="T2" fmla="*/ 2 w 263"/>
                <a:gd name="T3" fmla="*/ 0 h 606"/>
                <a:gd name="T4" fmla="*/ 3 w 263"/>
                <a:gd name="T5" fmla="*/ 1 h 606"/>
                <a:gd name="T6" fmla="*/ 3 w 263"/>
                <a:gd name="T7" fmla="*/ 1 h 606"/>
                <a:gd name="T8" fmla="*/ 3 w 263"/>
                <a:gd name="T9" fmla="*/ 2 h 606"/>
                <a:gd name="T10" fmla="*/ 3 w 263"/>
                <a:gd name="T11" fmla="*/ 5 h 606"/>
                <a:gd name="T12" fmla="*/ 3 w 263"/>
                <a:gd name="T13" fmla="*/ 6 h 606"/>
                <a:gd name="T14" fmla="*/ 3 w 263"/>
                <a:gd name="T15" fmla="*/ 9 h 606"/>
                <a:gd name="T16" fmla="*/ 3 w 263"/>
                <a:gd name="T17" fmla="*/ 10 h 606"/>
                <a:gd name="T18" fmla="*/ 3 w 263"/>
                <a:gd name="T19" fmla="*/ 12 h 606"/>
                <a:gd name="T20" fmla="*/ 2 w 263"/>
                <a:gd name="T21" fmla="*/ 14 h 606"/>
                <a:gd name="T22" fmla="*/ 2 w 263"/>
                <a:gd name="T23" fmla="*/ 15 h 606"/>
                <a:gd name="T24" fmla="*/ 3 w 263"/>
                <a:gd name="T25" fmla="*/ 17 h 606"/>
                <a:gd name="T26" fmla="*/ 3 w 263"/>
                <a:gd name="T27" fmla="*/ 17 h 606"/>
                <a:gd name="T28" fmla="*/ 4 w 263"/>
                <a:gd name="T29" fmla="*/ 18 h 606"/>
                <a:gd name="T30" fmla="*/ 6 w 263"/>
                <a:gd name="T31" fmla="*/ 18 h 606"/>
                <a:gd name="T32" fmla="*/ 7 w 263"/>
                <a:gd name="T33" fmla="*/ 17 h 606"/>
                <a:gd name="T34" fmla="*/ 8 w 263"/>
                <a:gd name="T35" fmla="*/ 17 h 606"/>
                <a:gd name="T36" fmla="*/ 9 w 263"/>
                <a:gd name="T37" fmla="*/ 18 h 606"/>
                <a:gd name="T38" fmla="*/ 9 w 263"/>
                <a:gd name="T39" fmla="*/ 19 h 606"/>
                <a:gd name="T40" fmla="*/ 8 w 263"/>
                <a:gd name="T41" fmla="*/ 19 h 606"/>
                <a:gd name="T42" fmla="*/ 7 w 263"/>
                <a:gd name="T43" fmla="*/ 19 h 606"/>
                <a:gd name="T44" fmla="*/ 6 w 263"/>
                <a:gd name="T45" fmla="*/ 19 h 606"/>
                <a:gd name="T46" fmla="*/ 4 w 263"/>
                <a:gd name="T47" fmla="*/ 19 h 606"/>
                <a:gd name="T48" fmla="*/ 2 w 263"/>
                <a:gd name="T49" fmla="*/ 19 h 606"/>
                <a:gd name="T50" fmla="*/ 1 w 263"/>
                <a:gd name="T51" fmla="*/ 19 h 606"/>
                <a:gd name="T52" fmla="*/ 1 w 263"/>
                <a:gd name="T53" fmla="*/ 19 h 606"/>
                <a:gd name="T54" fmla="*/ 1 w 263"/>
                <a:gd name="T55" fmla="*/ 18 h 606"/>
                <a:gd name="T56" fmla="*/ 1 w 263"/>
                <a:gd name="T57" fmla="*/ 18 h 606"/>
                <a:gd name="T58" fmla="*/ 1 w 263"/>
                <a:gd name="T59" fmla="*/ 15 h 606"/>
                <a:gd name="T60" fmla="*/ 1 w 263"/>
                <a:gd name="T61" fmla="*/ 14 h 606"/>
                <a:gd name="T62" fmla="*/ 1 w 263"/>
                <a:gd name="T63" fmla="*/ 12 h 606"/>
                <a:gd name="T64" fmla="*/ 2 w 263"/>
                <a:gd name="T65" fmla="*/ 9 h 606"/>
                <a:gd name="T66" fmla="*/ 1 w 263"/>
                <a:gd name="T67" fmla="*/ 7 h 606"/>
                <a:gd name="T68" fmla="*/ 1 w 263"/>
                <a:gd name="T69" fmla="*/ 5 h 606"/>
                <a:gd name="T70" fmla="*/ 1 w 263"/>
                <a:gd name="T71" fmla="*/ 3 h 606"/>
                <a:gd name="T72" fmla="*/ 0 w 263"/>
                <a:gd name="T73" fmla="*/ 1 h 606"/>
                <a:gd name="T74" fmla="*/ 1 w 263"/>
                <a:gd name="T75" fmla="*/ 1 h 606"/>
                <a:gd name="T76" fmla="*/ 1 w 263"/>
                <a:gd name="T77" fmla="*/ 1 h 6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
                <a:gd name="T118" fmla="*/ 0 h 606"/>
                <a:gd name="T119" fmla="*/ 263 w 263"/>
                <a:gd name="T120" fmla="*/ 606 h 6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 h="606">
                  <a:moveTo>
                    <a:pt x="15" y="4"/>
                  </a:moveTo>
                  <a:lnTo>
                    <a:pt x="46" y="0"/>
                  </a:lnTo>
                  <a:lnTo>
                    <a:pt x="72" y="17"/>
                  </a:lnTo>
                  <a:lnTo>
                    <a:pt x="84" y="46"/>
                  </a:lnTo>
                  <a:lnTo>
                    <a:pt x="89" y="86"/>
                  </a:lnTo>
                  <a:lnTo>
                    <a:pt x="96" y="145"/>
                  </a:lnTo>
                  <a:lnTo>
                    <a:pt x="96" y="214"/>
                  </a:lnTo>
                  <a:lnTo>
                    <a:pt x="87" y="286"/>
                  </a:lnTo>
                  <a:lnTo>
                    <a:pt x="81" y="334"/>
                  </a:lnTo>
                  <a:lnTo>
                    <a:pt x="75" y="393"/>
                  </a:lnTo>
                  <a:lnTo>
                    <a:pt x="63" y="452"/>
                  </a:lnTo>
                  <a:lnTo>
                    <a:pt x="63" y="492"/>
                  </a:lnTo>
                  <a:lnTo>
                    <a:pt x="75" y="516"/>
                  </a:lnTo>
                  <a:lnTo>
                    <a:pt x="87" y="541"/>
                  </a:lnTo>
                  <a:lnTo>
                    <a:pt x="113" y="547"/>
                  </a:lnTo>
                  <a:lnTo>
                    <a:pt x="170" y="547"/>
                  </a:lnTo>
                  <a:lnTo>
                    <a:pt x="220" y="535"/>
                  </a:lnTo>
                  <a:lnTo>
                    <a:pt x="241" y="541"/>
                  </a:lnTo>
                  <a:lnTo>
                    <a:pt x="263" y="572"/>
                  </a:lnTo>
                  <a:lnTo>
                    <a:pt x="263" y="594"/>
                  </a:lnTo>
                  <a:lnTo>
                    <a:pt x="249" y="606"/>
                  </a:lnTo>
                  <a:lnTo>
                    <a:pt x="212" y="606"/>
                  </a:lnTo>
                  <a:lnTo>
                    <a:pt x="168" y="600"/>
                  </a:lnTo>
                  <a:lnTo>
                    <a:pt x="105" y="593"/>
                  </a:lnTo>
                  <a:lnTo>
                    <a:pt x="58" y="600"/>
                  </a:lnTo>
                  <a:lnTo>
                    <a:pt x="32" y="600"/>
                  </a:lnTo>
                  <a:lnTo>
                    <a:pt x="20" y="593"/>
                  </a:lnTo>
                  <a:lnTo>
                    <a:pt x="15" y="574"/>
                  </a:lnTo>
                  <a:lnTo>
                    <a:pt x="20" y="549"/>
                  </a:lnTo>
                  <a:lnTo>
                    <a:pt x="27" y="511"/>
                  </a:lnTo>
                  <a:lnTo>
                    <a:pt x="27" y="471"/>
                  </a:lnTo>
                  <a:lnTo>
                    <a:pt x="29" y="398"/>
                  </a:lnTo>
                  <a:lnTo>
                    <a:pt x="34" y="314"/>
                  </a:lnTo>
                  <a:lnTo>
                    <a:pt x="32" y="240"/>
                  </a:lnTo>
                  <a:lnTo>
                    <a:pt x="24" y="172"/>
                  </a:lnTo>
                  <a:lnTo>
                    <a:pt x="12" y="105"/>
                  </a:lnTo>
                  <a:lnTo>
                    <a:pt x="0" y="50"/>
                  </a:lnTo>
                  <a:lnTo>
                    <a:pt x="3" y="27"/>
                  </a:lnTo>
                  <a:lnTo>
                    <a:pt x="15" y="4"/>
                  </a:lnTo>
                  <a:close/>
                </a:path>
              </a:pathLst>
            </a:custGeom>
            <a:solidFill>
              <a:srgbClr val="000000"/>
            </a:solidFill>
            <a:ln w="9525">
              <a:noFill/>
              <a:round/>
              <a:headEnd/>
              <a:tailEnd/>
            </a:ln>
          </p:spPr>
          <p:txBody>
            <a:bodyPr/>
            <a:lstStyle/>
            <a:p>
              <a:endParaRPr lang="en-US" dirty="0"/>
            </a:p>
          </p:txBody>
        </p:sp>
        <p:sp>
          <p:nvSpPr>
            <p:cNvPr id="45110" name="Freeform 1035"/>
            <p:cNvSpPr>
              <a:spLocks/>
            </p:cNvSpPr>
            <p:nvPr/>
          </p:nvSpPr>
          <p:spPr bwMode="auto">
            <a:xfrm>
              <a:off x="4582" y="660"/>
              <a:ext cx="90" cy="336"/>
            </a:xfrm>
            <a:custGeom>
              <a:avLst/>
              <a:gdLst>
                <a:gd name="T0" fmla="*/ 1 w 181"/>
                <a:gd name="T1" fmla="*/ 3 h 672"/>
                <a:gd name="T2" fmla="*/ 1 w 181"/>
                <a:gd name="T3" fmla="*/ 1 h 672"/>
                <a:gd name="T4" fmla="*/ 1 w 181"/>
                <a:gd name="T5" fmla="*/ 1 h 672"/>
                <a:gd name="T6" fmla="*/ 2 w 181"/>
                <a:gd name="T7" fmla="*/ 0 h 672"/>
                <a:gd name="T8" fmla="*/ 2 w 181"/>
                <a:gd name="T9" fmla="*/ 1 h 672"/>
                <a:gd name="T10" fmla="*/ 3 w 181"/>
                <a:gd name="T11" fmla="*/ 1 h 672"/>
                <a:gd name="T12" fmla="*/ 3 w 181"/>
                <a:gd name="T13" fmla="*/ 3 h 672"/>
                <a:gd name="T14" fmla="*/ 3 w 181"/>
                <a:gd name="T15" fmla="*/ 3 h 672"/>
                <a:gd name="T16" fmla="*/ 3 w 181"/>
                <a:gd name="T17" fmla="*/ 6 h 672"/>
                <a:gd name="T18" fmla="*/ 3 w 181"/>
                <a:gd name="T19" fmla="*/ 9 h 672"/>
                <a:gd name="T20" fmla="*/ 3 w 181"/>
                <a:gd name="T21" fmla="*/ 11 h 672"/>
                <a:gd name="T22" fmla="*/ 2 w 181"/>
                <a:gd name="T23" fmla="*/ 12 h 672"/>
                <a:gd name="T24" fmla="*/ 2 w 181"/>
                <a:gd name="T25" fmla="*/ 14 h 672"/>
                <a:gd name="T26" fmla="*/ 1 w 181"/>
                <a:gd name="T27" fmla="*/ 15 h 672"/>
                <a:gd name="T28" fmla="*/ 1 w 181"/>
                <a:gd name="T29" fmla="*/ 17 h 672"/>
                <a:gd name="T30" fmla="*/ 2 w 181"/>
                <a:gd name="T31" fmla="*/ 17 h 672"/>
                <a:gd name="T32" fmla="*/ 2 w 181"/>
                <a:gd name="T33" fmla="*/ 18 h 672"/>
                <a:gd name="T34" fmla="*/ 3 w 181"/>
                <a:gd name="T35" fmla="*/ 19 h 672"/>
                <a:gd name="T36" fmla="*/ 5 w 181"/>
                <a:gd name="T37" fmla="*/ 20 h 672"/>
                <a:gd name="T38" fmla="*/ 5 w 181"/>
                <a:gd name="T39" fmla="*/ 20 h 672"/>
                <a:gd name="T40" fmla="*/ 5 w 181"/>
                <a:gd name="T41" fmla="*/ 21 h 672"/>
                <a:gd name="T42" fmla="*/ 5 w 181"/>
                <a:gd name="T43" fmla="*/ 21 h 672"/>
                <a:gd name="T44" fmla="*/ 4 w 181"/>
                <a:gd name="T45" fmla="*/ 21 h 672"/>
                <a:gd name="T46" fmla="*/ 2 w 181"/>
                <a:gd name="T47" fmla="*/ 21 h 672"/>
                <a:gd name="T48" fmla="*/ 2 w 181"/>
                <a:gd name="T49" fmla="*/ 21 h 672"/>
                <a:gd name="T50" fmla="*/ 2 w 181"/>
                <a:gd name="T51" fmla="*/ 21 h 672"/>
                <a:gd name="T52" fmla="*/ 1 w 181"/>
                <a:gd name="T53" fmla="*/ 20 h 672"/>
                <a:gd name="T54" fmla="*/ 1 w 181"/>
                <a:gd name="T55" fmla="*/ 19 h 672"/>
                <a:gd name="T56" fmla="*/ 0 w 181"/>
                <a:gd name="T57" fmla="*/ 18 h 672"/>
                <a:gd name="T58" fmla="*/ 0 w 181"/>
                <a:gd name="T59" fmla="*/ 18 h 672"/>
                <a:gd name="T60" fmla="*/ 0 w 181"/>
                <a:gd name="T61" fmla="*/ 17 h 672"/>
                <a:gd name="T62" fmla="*/ 0 w 181"/>
                <a:gd name="T63" fmla="*/ 15 h 672"/>
                <a:gd name="T64" fmla="*/ 0 w 181"/>
                <a:gd name="T65" fmla="*/ 14 h 672"/>
                <a:gd name="T66" fmla="*/ 1 w 181"/>
                <a:gd name="T67" fmla="*/ 13 h 672"/>
                <a:gd name="T68" fmla="*/ 1 w 181"/>
                <a:gd name="T69" fmla="*/ 11 h 672"/>
                <a:gd name="T70" fmla="*/ 1 w 181"/>
                <a:gd name="T71" fmla="*/ 10 h 672"/>
                <a:gd name="T72" fmla="*/ 1 w 181"/>
                <a:gd name="T73" fmla="*/ 7 h 672"/>
                <a:gd name="T74" fmla="*/ 1 w 181"/>
                <a:gd name="T75" fmla="*/ 5 h 672"/>
                <a:gd name="T76" fmla="*/ 1 w 181"/>
                <a:gd name="T77" fmla="*/ 5 h 672"/>
                <a:gd name="T78" fmla="*/ 1 w 181"/>
                <a:gd name="T79" fmla="*/ 3 h 6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1"/>
                <a:gd name="T121" fmla="*/ 0 h 672"/>
                <a:gd name="T122" fmla="*/ 181 w 181"/>
                <a:gd name="T123" fmla="*/ 672 h 6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1" h="672">
                  <a:moveTo>
                    <a:pt x="45" y="114"/>
                  </a:moveTo>
                  <a:lnTo>
                    <a:pt x="33" y="28"/>
                  </a:lnTo>
                  <a:lnTo>
                    <a:pt x="48" y="2"/>
                  </a:lnTo>
                  <a:lnTo>
                    <a:pt x="67" y="0"/>
                  </a:lnTo>
                  <a:lnTo>
                    <a:pt x="89" y="5"/>
                  </a:lnTo>
                  <a:lnTo>
                    <a:pt x="105" y="42"/>
                  </a:lnTo>
                  <a:lnTo>
                    <a:pt x="114" y="85"/>
                  </a:lnTo>
                  <a:lnTo>
                    <a:pt x="119" y="123"/>
                  </a:lnTo>
                  <a:lnTo>
                    <a:pt x="119" y="198"/>
                  </a:lnTo>
                  <a:lnTo>
                    <a:pt x="114" y="268"/>
                  </a:lnTo>
                  <a:lnTo>
                    <a:pt x="101" y="339"/>
                  </a:lnTo>
                  <a:lnTo>
                    <a:pt x="84" y="392"/>
                  </a:lnTo>
                  <a:lnTo>
                    <a:pt x="67" y="457"/>
                  </a:lnTo>
                  <a:lnTo>
                    <a:pt x="62" y="491"/>
                  </a:lnTo>
                  <a:lnTo>
                    <a:pt x="62" y="518"/>
                  </a:lnTo>
                  <a:lnTo>
                    <a:pt x="74" y="541"/>
                  </a:lnTo>
                  <a:lnTo>
                    <a:pt x="91" y="569"/>
                  </a:lnTo>
                  <a:lnTo>
                    <a:pt x="124" y="603"/>
                  </a:lnTo>
                  <a:lnTo>
                    <a:pt x="164" y="624"/>
                  </a:lnTo>
                  <a:lnTo>
                    <a:pt x="176" y="636"/>
                  </a:lnTo>
                  <a:lnTo>
                    <a:pt x="181" y="655"/>
                  </a:lnTo>
                  <a:lnTo>
                    <a:pt x="170" y="668"/>
                  </a:lnTo>
                  <a:lnTo>
                    <a:pt x="132" y="668"/>
                  </a:lnTo>
                  <a:lnTo>
                    <a:pt x="88" y="672"/>
                  </a:lnTo>
                  <a:lnTo>
                    <a:pt x="76" y="664"/>
                  </a:lnTo>
                  <a:lnTo>
                    <a:pt x="65" y="645"/>
                  </a:lnTo>
                  <a:lnTo>
                    <a:pt x="62" y="617"/>
                  </a:lnTo>
                  <a:lnTo>
                    <a:pt x="43" y="590"/>
                  </a:lnTo>
                  <a:lnTo>
                    <a:pt x="14" y="571"/>
                  </a:lnTo>
                  <a:lnTo>
                    <a:pt x="5" y="554"/>
                  </a:lnTo>
                  <a:lnTo>
                    <a:pt x="0" y="533"/>
                  </a:lnTo>
                  <a:lnTo>
                    <a:pt x="10" y="504"/>
                  </a:lnTo>
                  <a:lnTo>
                    <a:pt x="26" y="464"/>
                  </a:lnTo>
                  <a:lnTo>
                    <a:pt x="39" y="419"/>
                  </a:lnTo>
                  <a:lnTo>
                    <a:pt x="50" y="356"/>
                  </a:lnTo>
                  <a:lnTo>
                    <a:pt x="53" y="295"/>
                  </a:lnTo>
                  <a:lnTo>
                    <a:pt x="57" y="236"/>
                  </a:lnTo>
                  <a:lnTo>
                    <a:pt x="52" y="182"/>
                  </a:lnTo>
                  <a:lnTo>
                    <a:pt x="48" y="150"/>
                  </a:lnTo>
                  <a:lnTo>
                    <a:pt x="45" y="114"/>
                  </a:lnTo>
                  <a:close/>
                </a:path>
              </a:pathLst>
            </a:custGeom>
            <a:solidFill>
              <a:srgbClr val="000000"/>
            </a:solidFill>
            <a:ln w="9525">
              <a:noFill/>
              <a:round/>
              <a:headEnd/>
              <a:tailEnd/>
            </a:ln>
          </p:spPr>
          <p:txBody>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971550"/>
          </a:xfrm>
        </p:spPr>
        <p:txBody>
          <a:bodyPr>
            <a:normAutofit/>
          </a:bodyPr>
          <a:lstStyle/>
          <a:p>
            <a:pPr eaLnBrk="1" hangingPunct="1"/>
            <a:r>
              <a:rPr lang="en-US" dirty="0" smtClean="0"/>
              <a:t>Student Financial Aid (SFA) PIN</a:t>
            </a:r>
          </a:p>
        </p:txBody>
      </p:sp>
      <p:sp>
        <p:nvSpPr>
          <p:cNvPr id="11267" name="Rectangle 3"/>
          <p:cNvSpPr>
            <a:spLocks noGrp="1" noChangeArrowheads="1"/>
          </p:cNvSpPr>
          <p:nvPr>
            <p:ph type="body" sz="half" idx="1"/>
          </p:nvPr>
        </p:nvSpPr>
        <p:spPr>
          <a:xfrm>
            <a:off x="381001" y="1295400"/>
            <a:ext cx="4152900" cy="4572000"/>
          </a:xfrm>
        </p:spPr>
        <p:txBody>
          <a:bodyPr/>
          <a:lstStyle/>
          <a:p>
            <a:pPr eaLnBrk="1" hangingPunct="1">
              <a:lnSpc>
                <a:spcPct val="90000"/>
              </a:lnSpc>
              <a:spcBef>
                <a:spcPct val="30000"/>
              </a:spcBef>
            </a:pPr>
            <a:r>
              <a:rPr lang="en-US" sz="2500" dirty="0" smtClean="0"/>
              <a:t>Web site:  www.pin.ed.gov</a:t>
            </a:r>
            <a:endParaRPr lang="en-US" sz="2500" dirty="0" smtClean="0">
              <a:solidFill>
                <a:srgbClr val="0066FF"/>
              </a:solidFill>
            </a:endParaRPr>
          </a:p>
          <a:p>
            <a:pPr eaLnBrk="1" hangingPunct="1">
              <a:lnSpc>
                <a:spcPct val="90000"/>
              </a:lnSpc>
              <a:spcBef>
                <a:spcPct val="30000"/>
              </a:spcBef>
            </a:pPr>
            <a:r>
              <a:rPr lang="en-US" sz="2500" dirty="0" smtClean="0"/>
              <a:t>Pin # used to sign FAFSA electronically</a:t>
            </a:r>
          </a:p>
          <a:p>
            <a:pPr eaLnBrk="1" hangingPunct="1">
              <a:lnSpc>
                <a:spcPct val="90000"/>
              </a:lnSpc>
            </a:pPr>
            <a:r>
              <a:rPr lang="en-US" sz="2500" dirty="0" smtClean="0"/>
              <a:t>May be used by students and parents throughout aid process, including subsequent school years</a:t>
            </a:r>
          </a:p>
          <a:p>
            <a:pPr eaLnBrk="1" hangingPunct="1">
              <a:lnSpc>
                <a:spcPct val="90000"/>
              </a:lnSpc>
            </a:pPr>
            <a:r>
              <a:rPr lang="en-US" sz="2400" dirty="0" smtClean="0"/>
              <a:t>Link to Pin website is also on  FAFSA website</a:t>
            </a:r>
          </a:p>
        </p:txBody>
      </p:sp>
      <p:pic>
        <p:nvPicPr>
          <p:cNvPr id="11268" name="Picture 4"/>
          <p:cNvPicPr>
            <a:picLocks noGrp="1" noChangeAspect="1" noChangeArrowheads="1"/>
          </p:cNvPicPr>
          <p:nvPr>
            <p:ph sz="half" idx="2"/>
          </p:nvPr>
        </p:nvPicPr>
        <p:blipFill>
          <a:blip r:embed="rId3" cstate="print"/>
          <a:stretch>
            <a:fillRect/>
          </a:stretch>
        </p:blipFill>
        <p:spPr>
          <a:xfrm>
            <a:off x="6653278" y="3848959"/>
            <a:ext cx="28444" cy="28444"/>
          </a:xfrm>
        </p:spPr>
      </p:pic>
      <p:pic>
        <p:nvPicPr>
          <p:cNvPr id="11269" name="Picture 5"/>
          <p:cNvPicPr>
            <a:picLocks noChangeAspect="1" noChangeArrowheads="1"/>
          </p:cNvPicPr>
          <p:nvPr/>
        </p:nvPicPr>
        <p:blipFill>
          <a:blip r:embed="rId3" cstate="print"/>
          <a:srcRect/>
          <a:stretch>
            <a:fillRect/>
          </a:stretch>
        </p:blipFill>
        <p:spPr bwMode="auto">
          <a:xfrm>
            <a:off x="4557714" y="3414713"/>
            <a:ext cx="28575" cy="2857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r="11765"/>
          <a:stretch>
            <a:fillRect/>
          </a:stretch>
        </p:blipFill>
        <p:spPr bwMode="auto">
          <a:xfrm>
            <a:off x="4800600" y="1295400"/>
            <a:ext cx="3962400" cy="4648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1" y="381000"/>
            <a:ext cx="7269163" cy="1143000"/>
          </a:xfrm>
        </p:spPr>
        <p:txBody>
          <a:bodyPr/>
          <a:lstStyle/>
          <a:p>
            <a:pPr eaLnBrk="1" hangingPunct="1"/>
            <a:r>
              <a:rPr lang="en-US" dirty="0" smtClean="0"/>
              <a:t>PIN Usage</a:t>
            </a:r>
          </a:p>
        </p:txBody>
      </p:sp>
      <p:sp>
        <p:nvSpPr>
          <p:cNvPr id="13315" name="Rectangle 3"/>
          <p:cNvSpPr>
            <a:spLocks noGrp="1" noChangeArrowheads="1"/>
          </p:cNvSpPr>
          <p:nvPr>
            <p:ph idx="1"/>
          </p:nvPr>
        </p:nvSpPr>
        <p:spPr>
          <a:xfrm>
            <a:off x="533400" y="1600200"/>
            <a:ext cx="7467600" cy="5029200"/>
          </a:xfrm>
        </p:spPr>
        <p:txBody>
          <a:bodyPr>
            <a:normAutofit/>
          </a:bodyPr>
          <a:lstStyle/>
          <a:p>
            <a:pPr eaLnBrk="1" hangingPunct="1">
              <a:buClr>
                <a:schemeClr val="tx1"/>
              </a:buClr>
              <a:buFontTx/>
              <a:buNone/>
            </a:pPr>
            <a:r>
              <a:rPr lang="en-US" sz="2800" dirty="0" smtClean="0"/>
              <a:t>If filing FAFSA online, </a:t>
            </a:r>
          </a:p>
          <a:p>
            <a:pPr lvl="1" eaLnBrk="1" hangingPunct="1">
              <a:buClr>
                <a:schemeClr val="tx1"/>
              </a:buClr>
              <a:buFontTx/>
              <a:buChar char="•"/>
            </a:pPr>
            <a:r>
              <a:rPr lang="en-US" sz="2400" dirty="0" smtClean="0"/>
              <a:t>Parent &amp; student sign electronically.  Must first apply for PIN at </a:t>
            </a:r>
            <a:r>
              <a:rPr lang="en-US" sz="2400" dirty="0" smtClean="0">
                <a:hlinkClick r:id="rId3"/>
              </a:rPr>
              <a:t>http://www.fafsa.gov</a:t>
            </a:r>
            <a:endParaRPr lang="en-US" sz="2400" dirty="0" smtClean="0">
              <a:solidFill>
                <a:schemeClr val="tx2"/>
              </a:solidFill>
            </a:endParaRPr>
          </a:p>
          <a:p>
            <a:pPr lvl="2" eaLnBrk="1" hangingPunct="1">
              <a:lnSpc>
                <a:spcPct val="90000"/>
              </a:lnSpc>
              <a:buClr>
                <a:schemeClr val="tx1"/>
              </a:buClr>
            </a:pPr>
            <a:r>
              <a:rPr lang="en-US" sz="2000" dirty="0" smtClean="0"/>
              <a:t>PIN  can be created or will be emailed to student for  immediate use.</a:t>
            </a:r>
          </a:p>
          <a:p>
            <a:pPr lvl="2" eaLnBrk="1" hangingPunct="1">
              <a:buClr>
                <a:schemeClr val="tx1"/>
              </a:buClr>
            </a:pPr>
            <a:r>
              <a:rPr lang="en-US" sz="2000" dirty="0" smtClean="0"/>
              <a:t>PIN serves as e-signature</a:t>
            </a:r>
          </a:p>
          <a:p>
            <a:pPr eaLnBrk="1" hangingPunct="1">
              <a:buClr>
                <a:schemeClr val="tx1"/>
              </a:buClr>
              <a:buFontTx/>
              <a:buNone/>
            </a:pPr>
            <a:r>
              <a:rPr lang="en-US" sz="2800" dirty="0" smtClean="0"/>
              <a:t>Additional PIN uses:</a:t>
            </a:r>
          </a:p>
          <a:p>
            <a:pPr eaLnBrk="1" hangingPunct="1">
              <a:buClr>
                <a:schemeClr val="tx1"/>
              </a:buClr>
            </a:pPr>
            <a:r>
              <a:rPr lang="en-US" sz="2800" dirty="0" smtClean="0"/>
              <a:t>submit info and make corrections online.</a:t>
            </a:r>
          </a:p>
          <a:p>
            <a:pPr eaLnBrk="1" hangingPunct="1">
              <a:buClr>
                <a:schemeClr val="tx1"/>
              </a:buClr>
            </a:pPr>
            <a:r>
              <a:rPr lang="en-US" sz="2800" dirty="0" smtClean="0"/>
              <a:t>sign Promissory Notes for Direct Loans.</a:t>
            </a:r>
          </a:p>
          <a:p>
            <a:pPr eaLnBrk="1" hangingPunct="1">
              <a:buClr>
                <a:schemeClr val="tx1"/>
              </a:buClr>
            </a:pPr>
            <a:r>
              <a:rPr lang="en-US" sz="2800" dirty="0" smtClean="0"/>
              <a:t>Access Financial Aid history on NLSDS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8319</TotalTime>
  <Words>2831</Words>
  <Application>Microsoft Office PowerPoint</Application>
  <PresentationFormat>On-screen Show (4:3)</PresentationFormat>
  <Paragraphs>401</Paragraphs>
  <Slides>61</Slides>
  <Notes>61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Monotype Sorts</vt:lpstr>
      <vt:lpstr>Wingdings</vt:lpstr>
      <vt:lpstr>Times New Roman</vt:lpstr>
      <vt:lpstr>Clarity</vt:lpstr>
      <vt:lpstr>  Welcome  to King’s College Financial Aid Night</vt:lpstr>
      <vt:lpstr>Financial Aid</vt:lpstr>
      <vt:lpstr>Gift Aid vs. Self-Help Aid</vt:lpstr>
      <vt:lpstr>Merit versus Need-Based </vt:lpstr>
      <vt:lpstr>   File the FAFSA </vt:lpstr>
      <vt:lpstr>PowerPoint Presentation</vt:lpstr>
      <vt:lpstr>Getting Ready</vt:lpstr>
      <vt:lpstr>Student Financial Aid (SFA) PIN</vt:lpstr>
      <vt:lpstr>PIN Usage</vt:lpstr>
      <vt:lpstr>FAFSA-Filing Tips</vt:lpstr>
      <vt:lpstr>PowerPoint Presentation</vt:lpstr>
      <vt:lpstr>FAFSA on the Web</vt:lpstr>
      <vt:lpstr>FAFSA on the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FOTW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FOTW</vt:lpstr>
      <vt:lpstr>FOTW</vt:lpstr>
      <vt:lpstr>FOTW </vt:lpstr>
      <vt:lpstr>FOTW</vt:lpstr>
      <vt:lpstr>FOTW</vt:lpstr>
      <vt:lpstr>FOTW</vt:lpstr>
      <vt:lpstr>FOTW</vt:lpstr>
      <vt:lpstr>PowerPoint Presentation</vt:lpstr>
      <vt:lpstr>PowerPoint Presentation</vt:lpstr>
      <vt:lpstr>PowerPoint Presentation</vt:lpstr>
      <vt:lpstr>Signatures</vt:lpstr>
      <vt:lpstr>PowerPoint Presentation</vt:lpstr>
      <vt:lpstr>PowerPoint Presentation</vt:lpstr>
      <vt:lpstr>Frequent FAFSA Errors</vt:lpstr>
      <vt:lpstr>Making Corrections</vt:lpstr>
      <vt:lpstr>FAFSA Processing Results</vt:lpstr>
      <vt:lpstr>FAFSA Processing Results</vt:lpstr>
      <vt:lpstr>FAFSA Processing Results</vt:lpstr>
      <vt:lpstr>EFC-Expected Family Contribution</vt:lpstr>
      <vt:lpstr>Cost of Attendance</vt:lpstr>
      <vt:lpstr>Cost of Attendance</vt:lpstr>
      <vt:lpstr>Financial Need Varies Based on Cost</vt:lpstr>
      <vt:lpstr>PowerPoint Presentation</vt:lpstr>
      <vt:lpstr>King’s College Timetable</vt:lpstr>
      <vt:lpstr>Other Sources of Funds   </vt:lpstr>
      <vt:lpstr>Private Scholarship Search</vt:lpstr>
      <vt:lpstr>Federal Direct Loans</vt:lpstr>
      <vt:lpstr>Federal Direct Stafford Loan </vt:lpstr>
      <vt:lpstr>Federal Direct PLUS Loan</vt:lpstr>
      <vt:lpstr>Financing Options</vt:lpstr>
      <vt:lpstr>Resources for Students</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dc:title>
  <dc:creator>Enrollment Management</dc:creator>
  <cp:lastModifiedBy>christianpasquini</cp:lastModifiedBy>
  <cp:revision>545</cp:revision>
  <cp:lastPrinted>2014-01-07T20:07:18Z</cp:lastPrinted>
  <dcterms:created xsi:type="dcterms:W3CDTF">1995-06-02T22:15:24Z</dcterms:created>
  <dcterms:modified xsi:type="dcterms:W3CDTF">2014-01-09T14:42:16Z</dcterms:modified>
</cp:coreProperties>
</file>